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9" r:id="rId2"/>
    <p:sldId id="274" r:id="rId3"/>
    <p:sldId id="275" r:id="rId4"/>
    <p:sldId id="289" r:id="rId5"/>
    <p:sldId id="257" r:id="rId6"/>
    <p:sldId id="256" r:id="rId7"/>
    <p:sldId id="284" r:id="rId8"/>
    <p:sldId id="258" r:id="rId9"/>
    <p:sldId id="290" r:id="rId10"/>
    <p:sldId id="286" r:id="rId11"/>
    <p:sldId id="287" r:id="rId12"/>
    <p:sldId id="262" r:id="rId13"/>
    <p:sldId id="276" r:id="rId14"/>
    <p:sldId id="277" r:id="rId15"/>
    <p:sldId id="278" r:id="rId16"/>
    <p:sldId id="291" r:id="rId17"/>
    <p:sldId id="281" r:id="rId18"/>
    <p:sldId id="285" r:id="rId19"/>
    <p:sldId id="269" r:id="rId20"/>
    <p:sldId id="292" r:id="rId21"/>
    <p:sldId id="265" r:id="rId22"/>
    <p:sldId id="271" r:id="rId23"/>
    <p:sldId id="282" r:id="rId24"/>
    <p:sldId id="283" r:id="rId25"/>
    <p:sldId id="293" r:id="rId26"/>
    <p:sldId id="294" r:id="rId27"/>
    <p:sldId id="295"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80525" autoAdjust="0"/>
  </p:normalViewPr>
  <p:slideViewPr>
    <p:cSldViewPr snapToGrid="0">
      <p:cViewPr varScale="1">
        <p:scale>
          <a:sx n="89" d="100"/>
          <a:sy n="89" d="100"/>
        </p:scale>
        <p:origin x="1536"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639616-D6BC-4959-AD6E-EF7AA7606BA3}" type="datetimeFigureOut">
              <a:rPr lang="zh-CN" altLang="en-US" smtClean="0"/>
              <a:t>2022/12/29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A9CBB0-3F27-4F75-880E-E4C8E4CDF970}" type="slidenum">
              <a:rPr lang="zh-CN" altLang="en-US" smtClean="0"/>
              <a:t>‹#›</a:t>
            </a:fld>
            <a:endParaRPr lang="zh-CN" altLang="en-US"/>
          </a:p>
        </p:txBody>
      </p:sp>
    </p:spTree>
    <p:extLst>
      <p:ext uri="{BB962C8B-B14F-4D97-AF65-F5344CB8AC3E}">
        <p14:creationId xmlns:p14="http://schemas.microsoft.com/office/powerpoint/2010/main" val="731123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ebappa.cdc.gov/sasweb/ncipc/mortrate.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CBA9CBB0-3F27-4F75-880E-E4C8E4CDF970}" type="slidenum">
              <a:rPr lang="zh-CN" altLang="en-US" smtClean="0"/>
              <a:t>1</a:t>
            </a:fld>
            <a:endParaRPr lang="zh-CN" altLang="en-US"/>
          </a:p>
        </p:txBody>
      </p:sp>
    </p:spTree>
    <p:extLst>
      <p:ext uri="{BB962C8B-B14F-4D97-AF65-F5344CB8AC3E}">
        <p14:creationId xmlns:p14="http://schemas.microsoft.com/office/powerpoint/2010/main" val="832548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另一个猜想则是癌症的筛查率下降。</a:t>
            </a:r>
            <a:r>
              <a:rPr lang="en-US" altLang="zh-CN" dirty="0"/>
              <a:t>1995-2001</a:t>
            </a:r>
            <a:r>
              <a:rPr lang="zh-CN" altLang="en-US" dirty="0"/>
              <a:t>年在美国爆发了严重的互联网产业泡沫，引发经济衰退，造成社会经济低迷最终导致癌症早期筛查和就诊率都有所下降。然而，与我们预想的依旧不完全吻合，在</a:t>
            </a:r>
            <a:r>
              <a:rPr lang="en-US" altLang="zh-CN" dirty="0"/>
              <a:t>1995-2005</a:t>
            </a:r>
            <a:r>
              <a:rPr lang="zh-CN" altLang="en-US" dirty="0"/>
              <a:t>年，美国国内生产总值总体仍呈上升态势，虽然家庭收入在</a:t>
            </a:r>
            <a:r>
              <a:rPr lang="en-US" altLang="zh-CN" dirty="0"/>
              <a:t>1999</a:t>
            </a:r>
            <a:r>
              <a:rPr lang="zh-CN" altLang="en-US" dirty="0"/>
              <a:t>年附近有所下滑，但这仍不能很好地解释</a:t>
            </a:r>
            <a:r>
              <a:rPr lang="en-US" altLang="zh-CN" dirty="0"/>
              <a:t>1995</a:t>
            </a:r>
            <a:r>
              <a:rPr lang="zh-CN" altLang="en-US" dirty="0"/>
              <a:t>年癌症发生率突然下降的现象。</a:t>
            </a:r>
            <a:endParaRPr lang="en-US" altLang="zh-CN"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图片来源：</a:t>
            </a:r>
            <a:r>
              <a:rPr lang="en-US" sz="1800" i="1" dirty="0">
                <a:effectLst/>
                <a:latin typeface="Times New Roman" panose="02020603050405020304" pitchFamily="18" charset="0"/>
              </a:rPr>
              <a:t>The puzzle of real median household income | FRED Blog</a:t>
            </a:r>
            <a:r>
              <a:rPr lang="en-US" sz="1800" dirty="0">
                <a:effectLst/>
                <a:latin typeface="Times New Roman" panose="02020603050405020304" pitchFamily="18" charset="0"/>
              </a:rPr>
              <a:t>. (n.d.). https://fredblog.stlouisfed.org/2016/12/the-puzzle-of-real-median-household-income/?utm_source=series_page</a:t>
            </a:r>
          </a:p>
          <a:p>
            <a:endParaRPr lang="en-US" dirty="0"/>
          </a:p>
        </p:txBody>
      </p:sp>
      <p:sp>
        <p:nvSpPr>
          <p:cNvPr id="4" name="Slide Number Placeholder 3"/>
          <p:cNvSpPr>
            <a:spLocks noGrp="1"/>
          </p:cNvSpPr>
          <p:nvPr>
            <p:ph type="sldNum" sz="quarter" idx="5"/>
          </p:nvPr>
        </p:nvSpPr>
        <p:spPr/>
        <p:txBody>
          <a:bodyPr/>
          <a:lstStyle/>
          <a:p>
            <a:fld id="{CBA9CBB0-3F27-4F75-880E-E4C8E4CDF970}" type="slidenum">
              <a:rPr lang="zh-CN" altLang="en-US" smtClean="0"/>
              <a:t>11</a:t>
            </a:fld>
            <a:endParaRPr lang="zh-CN" altLang="en-US"/>
          </a:p>
        </p:txBody>
      </p:sp>
    </p:spTree>
    <p:extLst>
      <p:ext uri="{BB962C8B-B14F-4D97-AF65-F5344CB8AC3E}">
        <p14:creationId xmlns:p14="http://schemas.microsoft.com/office/powerpoint/2010/main" val="3695214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到</a:t>
            </a:r>
            <a:r>
              <a:rPr lang="en-US" altLang="zh-CN" dirty="0"/>
              <a:t>1990</a:t>
            </a:r>
            <a:r>
              <a:rPr lang="zh-CN" altLang="en-US" dirty="0"/>
              <a:t>年代，中国有</a:t>
            </a:r>
            <a:r>
              <a:rPr lang="en-US" altLang="zh-CN" dirty="0"/>
              <a:t>12</a:t>
            </a:r>
            <a:r>
              <a:rPr lang="zh-CN" altLang="en-US" dirty="0"/>
              <a:t>个癌症登记处在运作，主要位于特定癌症类型高发地区。第二次全国癌症死亡率回顾性调查是在</a:t>
            </a:r>
            <a:r>
              <a:rPr lang="en-US" altLang="zh-CN" dirty="0"/>
              <a:t>1990-92</a:t>
            </a:r>
            <a:r>
              <a:rPr lang="zh-CN" altLang="en-US" dirty="0"/>
              <a:t>年进行的，自</a:t>
            </a:r>
            <a:r>
              <a:rPr lang="en-US" altLang="zh-CN" dirty="0"/>
              <a:t>1973</a:t>
            </a:r>
            <a:r>
              <a:rPr lang="zh-CN" altLang="en-US" dirty="0"/>
              <a:t>年以来，我国的癌症死亡率负担不断增加。中国国家癌症登记中心（</a:t>
            </a:r>
            <a:r>
              <a:rPr lang="en-US" altLang="zh-CN" dirty="0"/>
              <a:t>NCCR</a:t>
            </a:r>
            <a:r>
              <a:rPr lang="zh-CN" altLang="en-US" dirty="0"/>
              <a:t>）于</a:t>
            </a:r>
            <a:r>
              <a:rPr lang="en-US" altLang="zh-CN" dirty="0"/>
              <a:t>2002</a:t>
            </a:r>
            <a:r>
              <a:rPr lang="zh-CN" altLang="en-US" dirty="0"/>
              <a:t>年成立，作为国家癌症登记管理局。</a:t>
            </a:r>
            <a:r>
              <a:rPr lang="en-US" altLang="zh-CN" dirty="0"/>
              <a:t>2005</a:t>
            </a:r>
            <a:r>
              <a:rPr lang="zh-CN" altLang="en-US" dirty="0"/>
              <a:t>年，中国进行了第三次全国癌症死亡率死亡调查。 结果显示，癌症模式在</a:t>
            </a:r>
            <a:r>
              <a:rPr lang="en-US" altLang="zh-CN" dirty="0"/>
              <a:t>1973</a:t>
            </a:r>
            <a:r>
              <a:rPr lang="zh-CN" altLang="en-US" dirty="0"/>
              <a:t>年至</a:t>
            </a:r>
            <a:r>
              <a:rPr lang="en-US" altLang="zh-CN" dirty="0"/>
              <a:t>2005</a:t>
            </a:r>
            <a:r>
              <a:rPr lang="zh-CN" altLang="en-US" dirty="0"/>
              <a:t>年间发生了变化，胃癌，食道癌和肝癌的负担一直很高，肺癌，女性乳腺癌和结直肠癌呈上升趋势。</a:t>
            </a:r>
            <a:r>
              <a:rPr lang="en-US" altLang="zh-CN" dirty="0"/>
              <a:t>2008</a:t>
            </a:r>
            <a:r>
              <a:rPr lang="zh-CN" altLang="en-US" dirty="0"/>
              <a:t>年，中国政府设立了国家癌症登记和随访计划，以促进中国癌症登记的持续扩展。中国大陆所有</a:t>
            </a:r>
            <a:r>
              <a:rPr lang="en-US" altLang="zh-CN" dirty="0"/>
              <a:t>31</a:t>
            </a:r>
            <a:r>
              <a:rPr lang="zh-CN" altLang="en-US" dirty="0"/>
              <a:t>个省都建立了癌症登记框架。癌症登记处的数量从</a:t>
            </a:r>
            <a:r>
              <a:rPr lang="en-US" altLang="zh-CN" dirty="0"/>
              <a:t>2008</a:t>
            </a:r>
            <a:r>
              <a:rPr lang="zh-CN" altLang="en-US" dirty="0"/>
              <a:t>年的</a:t>
            </a:r>
            <a:r>
              <a:rPr lang="en-US" altLang="zh-CN" dirty="0"/>
              <a:t>43</a:t>
            </a:r>
            <a:r>
              <a:rPr lang="zh-CN" altLang="en-US" dirty="0"/>
              <a:t>个增加到</a:t>
            </a:r>
            <a:r>
              <a:rPr lang="en-US" altLang="zh-CN" dirty="0"/>
              <a:t>2019</a:t>
            </a:r>
            <a:r>
              <a:rPr lang="zh-CN" altLang="en-US" dirty="0"/>
              <a:t>年的</a:t>
            </a:r>
            <a:r>
              <a:rPr lang="en-US" altLang="zh-CN" dirty="0"/>
              <a:t>574</a:t>
            </a:r>
            <a:r>
              <a:rPr lang="zh-CN" altLang="en-US" dirty="0"/>
              <a:t>个</a:t>
            </a:r>
            <a:r>
              <a:rPr lang="en-US" altLang="zh-CN" dirty="0"/>
              <a:t>[1]</a:t>
            </a:r>
            <a:r>
              <a:rPr lang="zh-CN" altLang="en-US" dirty="0"/>
              <a:t>。</a:t>
            </a:r>
            <a:endParaRPr lang="en-US" altLang="zh-CN" dirty="0"/>
          </a:p>
          <a:p>
            <a:endParaRPr lang="en-US" altLang="zh-CN" dirty="0"/>
          </a:p>
          <a:p>
            <a:pPr algn="just"/>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另一方面，随着奥运会的举办和金融风暴的终结，中国经济飞速发展关。但是，该阶段的经济发展所追求的还不是高质量发展，因此，环境污染也日益严重。</a:t>
            </a:r>
          </a:p>
          <a:p>
            <a:pPr algn="just"/>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第三个原因，随着经济的发展，癌症的早期筛查也越来越多，因此癌症早期也能被发现，记入发生率。</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CBA9CBB0-3F27-4F75-880E-E4C8E4CDF970}" type="slidenum">
              <a:rPr lang="zh-CN" altLang="en-US" smtClean="0"/>
              <a:t>12</a:t>
            </a:fld>
            <a:endParaRPr lang="zh-CN" altLang="en-US"/>
          </a:p>
        </p:txBody>
      </p:sp>
    </p:spTree>
    <p:extLst>
      <p:ext uri="{BB962C8B-B14F-4D97-AF65-F5344CB8AC3E}">
        <p14:creationId xmlns:p14="http://schemas.microsoft.com/office/powerpoint/2010/main" val="59156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我们对比了发达国家和发展中国家代表美国和中国，他们的人均</a:t>
            </a:r>
            <a:r>
              <a:rPr lang="en-US" altLang="zh-CN" dirty="0"/>
              <a:t>GDP</a:t>
            </a:r>
            <a:r>
              <a:rPr lang="zh-CN" altLang="en-US" dirty="0"/>
              <a:t>与癌症死亡率之间的关系，发现他们是负相关的，这反映了经济对癌症死亡率的影响，这可能解释了发达国家死亡率较低的一个原因之一是他们的经济水平较为发达。</a:t>
            </a:r>
          </a:p>
        </p:txBody>
      </p:sp>
      <p:sp>
        <p:nvSpPr>
          <p:cNvPr id="4" name="灯片编号占位符 3"/>
          <p:cNvSpPr>
            <a:spLocks noGrp="1"/>
          </p:cNvSpPr>
          <p:nvPr>
            <p:ph type="sldNum" sz="quarter" idx="5"/>
          </p:nvPr>
        </p:nvSpPr>
        <p:spPr/>
        <p:txBody>
          <a:bodyPr/>
          <a:lstStyle/>
          <a:p>
            <a:fld id="{CBA9CBB0-3F27-4F75-880E-E4C8E4CDF970}" type="slidenum">
              <a:rPr lang="zh-CN" altLang="en-US" smtClean="0"/>
              <a:t>14</a:t>
            </a:fld>
            <a:endParaRPr lang="zh-CN" altLang="en-US"/>
          </a:p>
        </p:txBody>
      </p:sp>
    </p:spTree>
    <p:extLst>
      <p:ext uri="{BB962C8B-B14F-4D97-AF65-F5344CB8AC3E}">
        <p14:creationId xmlns:p14="http://schemas.microsoft.com/office/powerpoint/2010/main" val="174178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但有趣的是伊拉克的人均</a:t>
            </a:r>
            <a:r>
              <a:rPr lang="en-US" altLang="zh-CN" dirty="0"/>
              <a:t>GDP</a:t>
            </a:r>
            <a:r>
              <a:rPr lang="zh-CN" altLang="en-US" dirty="0"/>
              <a:t>与癌症死亡率间的关系却</a:t>
            </a:r>
            <a:r>
              <a:rPr lang="zh-CN" altLang="en-US" b="1" dirty="0"/>
              <a:t>并未呈现明显的负相关关系</a:t>
            </a:r>
            <a:r>
              <a:rPr lang="zh-CN" altLang="en-US" dirty="0"/>
              <a:t>。</a:t>
            </a:r>
            <a:endParaRPr lang="en-US" altLang="zh-CN" dirty="0"/>
          </a:p>
          <a:p>
            <a:r>
              <a:rPr lang="zh-CN" altLang="en-US" dirty="0"/>
              <a:t>我们认为这与伊拉克常年发生极端冲突的国情相关，</a:t>
            </a:r>
            <a:endParaRPr lang="en-US" altLang="zh-CN" dirty="0"/>
          </a:p>
        </p:txBody>
      </p:sp>
      <p:sp>
        <p:nvSpPr>
          <p:cNvPr id="4" name="灯片编号占位符 3"/>
          <p:cNvSpPr>
            <a:spLocks noGrp="1"/>
          </p:cNvSpPr>
          <p:nvPr>
            <p:ph type="sldNum" sz="quarter" idx="5"/>
          </p:nvPr>
        </p:nvSpPr>
        <p:spPr/>
        <p:txBody>
          <a:bodyPr/>
          <a:lstStyle/>
          <a:p>
            <a:fld id="{CBA9CBB0-3F27-4F75-880E-E4C8E4CDF970}" type="slidenum">
              <a:rPr lang="zh-CN" altLang="en-US" smtClean="0"/>
              <a:t>15</a:t>
            </a:fld>
            <a:endParaRPr lang="zh-CN" altLang="en-US"/>
          </a:p>
        </p:txBody>
      </p:sp>
    </p:spTree>
    <p:extLst>
      <p:ext uri="{BB962C8B-B14F-4D97-AF65-F5344CB8AC3E}">
        <p14:creationId xmlns:p14="http://schemas.microsoft.com/office/powerpoint/2010/main" val="625645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BA9CBB0-3F27-4F75-880E-E4C8E4CDF970}" type="slidenum">
              <a:rPr lang="zh-CN" altLang="en-US" smtClean="0"/>
              <a:t>16</a:t>
            </a:fld>
            <a:endParaRPr lang="zh-CN" altLang="en-US"/>
          </a:p>
        </p:txBody>
      </p:sp>
    </p:spTree>
    <p:extLst>
      <p:ext uri="{BB962C8B-B14F-4D97-AF65-F5344CB8AC3E}">
        <p14:creationId xmlns:p14="http://schemas.microsoft.com/office/powerpoint/2010/main" val="63209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即使在战争期间，伊拉克的</a:t>
            </a:r>
            <a:r>
              <a:rPr lang="en-US" altLang="zh-CN" dirty="0"/>
              <a:t>GDP</a:t>
            </a:r>
            <a:r>
              <a:rPr lang="zh-CN" altLang="en-US" dirty="0"/>
              <a:t>仍然呈现上升趋势，而</a:t>
            </a:r>
            <a:r>
              <a:rPr lang="en-US" altLang="zh-CN" dirty="0"/>
              <a:t>GDP</a:t>
            </a:r>
            <a:r>
              <a:rPr lang="zh-CN" altLang="en-US" dirty="0"/>
              <a:t>支出中医疗支出却呈现下降趋势，这可能是伊拉克癌症发生率低的原因，即贫瘠的医疗体系使癌症检出率低。同时战时伊拉克许多地区出现先天性出生缺陷、癌症病例和其他疾病的急剧增加，这被认为是战争中弹药中的辐射性物质污染导致的。</a:t>
            </a:r>
            <a:endParaRPr lang="en-US" altLang="zh-CN" dirty="0"/>
          </a:p>
          <a:p>
            <a:r>
              <a:rPr lang="zh-CN" altLang="en-US" dirty="0"/>
              <a:t>在非和平期的国家我们很难说明当地经济与癌症死亡率有直接关系。</a:t>
            </a:r>
            <a:endParaRPr lang="en-US" altLang="zh-CN" dirty="0"/>
          </a:p>
          <a:p>
            <a:r>
              <a:rPr lang="zh-CN" altLang="en-US" dirty="0"/>
              <a:t>同时伊拉克是一个特殊的国家，他们绝大部分信仰伊斯兰教，禁烟禁酒的生活习惯可能也对此产生影响。</a:t>
            </a:r>
            <a:endParaRPr lang="en-US" altLang="zh-CN" dirty="0"/>
          </a:p>
          <a:p>
            <a:endParaRPr lang="en-US" altLang="zh-CN" dirty="0"/>
          </a:p>
          <a:p>
            <a:r>
              <a:rPr lang="en-US" altLang="zh-CN" dirty="0"/>
              <a:t>Ps</a:t>
            </a:r>
            <a:r>
              <a:rPr lang="zh-CN" altLang="en-US" dirty="0"/>
              <a:t>：然而伊拉克经济结构十分单一，自</a:t>
            </a:r>
            <a:r>
              <a:rPr lang="en-US" altLang="zh-CN" dirty="0"/>
              <a:t>2004 </a:t>
            </a:r>
            <a:r>
              <a:rPr lang="zh-CN" altLang="en-US" dirty="0"/>
              <a:t>年以来实际 </a:t>
            </a:r>
            <a:r>
              <a:rPr lang="en-US" altLang="zh-CN" dirty="0"/>
              <a:t>GDP </a:t>
            </a:r>
            <a:r>
              <a:rPr lang="zh-CN" altLang="en-US" dirty="0"/>
              <a:t>的大部分增长都归因于石油开采的增加，且雇佣了不到 </a:t>
            </a:r>
            <a:r>
              <a:rPr lang="en-US" altLang="zh-CN" dirty="0"/>
              <a:t>2% </a:t>
            </a:r>
            <a:r>
              <a:rPr lang="zh-CN" altLang="en-US" dirty="0"/>
              <a:t>的劳动力，而不是全要素生产率 </a:t>
            </a:r>
            <a:r>
              <a:rPr lang="en-US" altLang="zh-CN" dirty="0"/>
              <a:t>(TFP) </a:t>
            </a:r>
            <a:r>
              <a:rPr lang="zh-CN" altLang="en-US" dirty="0"/>
              <a:t>的升高</a:t>
            </a:r>
            <a:endParaRPr lang="en-US" altLang="zh-CN" dirty="0"/>
          </a:p>
        </p:txBody>
      </p:sp>
      <p:sp>
        <p:nvSpPr>
          <p:cNvPr id="4" name="灯片编号占位符 3"/>
          <p:cNvSpPr>
            <a:spLocks noGrp="1"/>
          </p:cNvSpPr>
          <p:nvPr>
            <p:ph type="sldNum" sz="quarter" idx="5"/>
          </p:nvPr>
        </p:nvSpPr>
        <p:spPr/>
        <p:txBody>
          <a:bodyPr/>
          <a:lstStyle/>
          <a:p>
            <a:fld id="{CBA9CBB0-3F27-4F75-880E-E4C8E4CDF970}" type="slidenum">
              <a:rPr lang="zh-CN" altLang="en-US" smtClean="0"/>
              <a:t>17</a:t>
            </a:fld>
            <a:endParaRPr lang="zh-CN" altLang="en-US"/>
          </a:p>
        </p:txBody>
      </p:sp>
    </p:spTree>
    <p:extLst>
      <p:ext uri="{BB962C8B-B14F-4D97-AF65-F5344CB8AC3E}">
        <p14:creationId xmlns:p14="http://schemas.microsoft.com/office/powerpoint/2010/main" val="13754958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针对蒙古癌症死亡率位列世界第一。我们发现</a:t>
            </a:r>
            <a:r>
              <a:rPr lang="zh-CN" altLang="zh-CN" sz="1800" kern="100" dirty="0">
                <a:solidFill>
                  <a:srgbClr val="2E75B5"/>
                </a:solidFill>
                <a:effectLst/>
                <a:latin typeface="Calibri" panose="020F0502020204030204" pitchFamily="34" charset="0"/>
                <a:ea typeface="宋体" panose="02010600030101010101" pitchFamily="2" charset="-122"/>
                <a:cs typeface="Times New Roman" panose="02020603050405020304" pitchFamily="18" charset="0"/>
              </a:rPr>
              <a:t>蒙古</a:t>
            </a:r>
            <a:r>
              <a:rPr lang="zh-CN" altLang="en-US" sz="1800" kern="100" dirty="0">
                <a:solidFill>
                  <a:srgbClr val="2E75B5"/>
                </a:solidFill>
                <a:effectLst/>
                <a:latin typeface="Calibri" panose="020F0502020204030204" pitchFamily="34" charset="0"/>
                <a:ea typeface="宋体" panose="02010600030101010101" pitchFamily="2" charset="-122"/>
                <a:cs typeface="Times New Roman" panose="02020603050405020304" pitchFamily="18" charset="0"/>
              </a:rPr>
              <a:t>癌症致死率几乎全部归因于肝癌，且在对中国印度美国等多个国家不同癌症</a:t>
            </a:r>
            <a:r>
              <a:rPr lang="en-US" altLang="zh-CN" sz="1800" kern="100" dirty="0">
                <a:solidFill>
                  <a:srgbClr val="2E75B5"/>
                </a:solidFill>
                <a:effectLst/>
                <a:latin typeface="Calibri" panose="020F0502020204030204" pitchFamily="34" charset="0"/>
                <a:ea typeface="宋体" panose="02010600030101010101" pitchFamily="2" charset="-122"/>
                <a:cs typeface="Times New Roman" panose="02020603050405020304" pitchFamily="18" charset="0"/>
              </a:rPr>
              <a:t>5</a:t>
            </a:r>
            <a:r>
              <a:rPr lang="zh-CN" altLang="en-US" sz="1800" kern="100" dirty="0">
                <a:solidFill>
                  <a:srgbClr val="2E75B5"/>
                </a:solidFill>
                <a:effectLst/>
                <a:latin typeface="Calibri" panose="020F0502020204030204" pitchFamily="34" charset="0"/>
                <a:ea typeface="宋体" panose="02010600030101010101" pitchFamily="2" charset="-122"/>
                <a:cs typeface="Times New Roman" panose="02020603050405020304" pitchFamily="18" charset="0"/>
              </a:rPr>
              <a:t>年生存率比较中发现，肝癌也是包括乳腺癌、前列腺癌、宫颈癌、结肠癌、直肠癌等多种癌症中生存率最低的癌症。高死亡率的肝癌的流行可能是蒙古癌症死亡率位列世界第一的原因。</a:t>
            </a:r>
            <a:endParaRPr lang="en-US" altLang="zh-CN" sz="1800" kern="100" dirty="0">
              <a:solidFill>
                <a:srgbClr val="2E75B5"/>
              </a:solidFill>
              <a:effectLst/>
              <a:latin typeface="Calibri" panose="020F0502020204030204" pitchFamily="34" charset="0"/>
              <a:ea typeface="宋体" panose="02010600030101010101" pitchFamily="2" charset="-122"/>
              <a:cs typeface="Times New Roman" panose="02020603050405020304" pitchFamily="18" charset="0"/>
            </a:endParaRPr>
          </a:p>
          <a:p>
            <a:r>
              <a:rPr lang="zh-CN" altLang="en-US" sz="1800" kern="100" dirty="0">
                <a:solidFill>
                  <a:srgbClr val="2E75B5"/>
                </a:solidFill>
                <a:effectLst/>
                <a:latin typeface="Calibri" panose="020F0502020204030204" pitchFamily="34" charset="0"/>
                <a:ea typeface="宋体" panose="02010600030101010101" pitchFamily="2" charset="-122"/>
                <a:cs typeface="Times New Roman" panose="02020603050405020304" pitchFamily="18" charset="0"/>
              </a:rPr>
              <a:t>对于蒙古肝癌大流行的原因我们也做了进一步探究。</a:t>
            </a:r>
            <a:endParaRPr lang="en-US" altLang="zh-CN" sz="1800" kern="100" dirty="0">
              <a:solidFill>
                <a:srgbClr val="2E75B5"/>
              </a:solidFill>
              <a:effectLst/>
              <a:latin typeface="Calibri" panose="020F0502020204030204" pitchFamily="34" charset="0"/>
              <a:ea typeface="宋体" panose="02010600030101010101" pitchFamily="2" charset="-122"/>
              <a:cs typeface="Times New Roman" panose="02020603050405020304" pitchFamily="18" charset="0"/>
            </a:endParaRPr>
          </a:p>
          <a:p>
            <a:endParaRPr lang="en-US" altLang="zh-CN" sz="1800" kern="100" dirty="0">
              <a:solidFill>
                <a:srgbClr val="2E75B5"/>
              </a:solidFill>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CBA9CBB0-3F27-4F75-880E-E4C8E4CDF970}" type="slidenum">
              <a:rPr lang="zh-CN" altLang="en-US" smtClean="0"/>
              <a:t>19</a:t>
            </a:fld>
            <a:endParaRPr lang="zh-CN" altLang="en-US"/>
          </a:p>
        </p:txBody>
      </p:sp>
    </p:spTree>
    <p:extLst>
      <p:ext uri="{BB962C8B-B14F-4D97-AF65-F5344CB8AC3E}">
        <p14:creationId xmlns:p14="http://schemas.microsoft.com/office/powerpoint/2010/main" val="38180790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BA9CBB0-3F27-4F75-880E-E4C8E4CDF970}" type="slidenum">
              <a:rPr lang="zh-CN" altLang="en-US" smtClean="0"/>
              <a:t>20</a:t>
            </a:fld>
            <a:endParaRPr lang="zh-CN" altLang="en-US"/>
          </a:p>
        </p:txBody>
      </p:sp>
    </p:spTree>
    <p:extLst>
      <p:ext uri="{BB962C8B-B14F-4D97-AF65-F5344CB8AC3E}">
        <p14:creationId xmlns:p14="http://schemas.microsoft.com/office/powerpoint/2010/main" val="4013022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过量饮酒、慢性乙型或丙型肝炎病毒、代谢异常（例如血色素沉着症（体内铁过多）或非酒精性脂肪肝），都是肝癌主要致病原因。</a:t>
            </a:r>
            <a:endParaRPr lang="en-US" altLang="zh-CN" dirty="0"/>
          </a:p>
          <a:p>
            <a:endParaRPr lang="en-US" altLang="zh-CN" dirty="0"/>
          </a:p>
          <a:p>
            <a:endParaRPr lang="en-US" altLang="zh-CN" dirty="0"/>
          </a:p>
        </p:txBody>
      </p:sp>
      <p:sp>
        <p:nvSpPr>
          <p:cNvPr id="4" name="灯片编号占位符 3"/>
          <p:cNvSpPr>
            <a:spLocks noGrp="1"/>
          </p:cNvSpPr>
          <p:nvPr>
            <p:ph type="sldNum" sz="quarter" idx="5"/>
          </p:nvPr>
        </p:nvSpPr>
        <p:spPr/>
        <p:txBody>
          <a:bodyPr/>
          <a:lstStyle/>
          <a:p>
            <a:fld id="{CBA9CBB0-3F27-4F75-880E-E4C8E4CDF970}" type="slidenum">
              <a:rPr lang="zh-CN" altLang="en-US" smtClean="0"/>
              <a:t>21</a:t>
            </a:fld>
            <a:endParaRPr lang="zh-CN" altLang="en-US"/>
          </a:p>
        </p:txBody>
      </p:sp>
    </p:spTree>
    <p:extLst>
      <p:ext uri="{BB962C8B-B14F-4D97-AF65-F5344CB8AC3E}">
        <p14:creationId xmlns:p14="http://schemas.microsoft.com/office/powerpoint/2010/main" val="4061859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蒙古是乙型和丙型病毒性肝炎高度流行的地区。且虽然</a:t>
            </a:r>
            <a:r>
              <a:rPr lang="zh-CN" altLang="en-US" b="0" i="0" dirty="0">
                <a:solidFill>
                  <a:srgbClr val="454545"/>
                </a:solidFill>
                <a:effectLst/>
                <a:latin typeface="robotoregular"/>
              </a:rPr>
              <a:t>蒙古于 </a:t>
            </a:r>
            <a:r>
              <a:rPr lang="en-US" altLang="zh-CN" b="0" i="0" dirty="0">
                <a:solidFill>
                  <a:srgbClr val="454545"/>
                </a:solidFill>
                <a:effectLst/>
                <a:latin typeface="robotoregular"/>
              </a:rPr>
              <a:t>1991 </a:t>
            </a:r>
            <a:r>
              <a:rPr lang="zh-CN" altLang="en-US" b="0" i="0" dirty="0">
                <a:solidFill>
                  <a:srgbClr val="454545"/>
                </a:solidFill>
                <a:effectLst/>
                <a:latin typeface="robotoregular"/>
              </a:rPr>
              <a:t>年启动的婴儿乙型肝炎 </a:t>
            </a:r>
            <a:r>
              <a:rPr lang="en-US" altLang="zh-CN" b="0" i="0" dirty="0">
                <a:solidFill>
                  <a:srgbClr val="454545"/>
                </a:solidFill>
                <a:effectLst/>
                <a:latin typeface="robotoregular"/>
              </a:rPr>
              <a:t>(HB) </a:t>
            </a:r>
            <a:r>
              <a:rPr lang="zh-CN" altLang="en-US" b="0" i="0" dirty="0">
                <a:solidFill>
                  <a:srgbClr val="454545"/>
                </a:solidFill>
                <a:effectLst/>
                <a:latin typeface="robotoregular"/>
              </a:rPr>
              <a:t>免疫接种计划，可以看到</a:t>
            </a:r>
            <a:r>
              <a:rPr lang="zh-CN" altLang="en-US" b="0" i="0" dirty="0">
                <a:solidFill>
                  <a:srgbClr val="4C4C4C"/>
                </a:solidFill>
                <a:effectLst/>
                <a:latin typeface="brieflands-regular"/>
              </a:rPr>
              <a:t>疫苗接种诱导的阳性免疫率随着年龄的增长而降低，在过去的几十年里，在蒙古，每个新生儿都接种了乙肝疫苗。然而，疫苗接种后的免疫力很少在蒙古进行常规测试。此外，蒙古人对酒精的依赖也是导致这个国家肝癌死亡率极高的重要因素。</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BA9CBB0-3F27-4F75-880E-E4C8E4CDF970}" type="slidenum">
              <a:rPr lang="zh-CN" altLang="en-US" smtClean="0"/>
              <a:t>22</a:t>
            </a:fld>
            <a:endParaRPr lang="zh-CN" altLang="en-US"/>
          </a:p>
        </p:txBody>
      </p:sp>
    </p:spTree>
    <p:extLst>
      <p:ext uri="{BB962C8B-B14F-4D97-AF65-F5344CB8AC3E}">
        <p14:creationId xmlns:p14="http://schemas.microsoft.com/office/powerpoint/2010/main" val="950848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癌症是全球死亡的主要原因，</a:t>
            </a:r>
            <a:r>
              <a:rPr lang="en-US" altLang="zh-CN" dirty="0"/>
              <a:t>2020 </a:t>
            </a:r>
            <a:r>
              <a:rPr lang="zh-CN" altLang="en-US" dirty="0"/>
              <a:t>年癌症导致近 </a:t>
            </a:r>
            <a:r>
              <a:rPr lang="en-US" altLang="zh-CN" dirty="0"/>
              <a:t>1000 </a:t>
            </a:r>
            <a:r>
              <a:rPr lang="zh-CN" altLang="en-US" dirty="0"/>
              <a:t>万人死亡。癌症是最为常见的疾病之一，</a:t>
            </a:r>
            <a:r>
              <a:rPr lang="en-US" altLang="zh-CN" dirty="0"/>
              <a:t>2020</a:t>
            </a:r>
            <a:r>
              <a:rPr lang="zh-CN" altLang="en-US" dirty="0"/>
              <a:t>年全球新增癌症病例约为</a:t>
            </a:r>
            <a:r>
              <a:rPr lang="en-US" altLang="zh-CN" dirty="0"/>
              <a:t>1930</a:t>
            </a:r>
            <a:r>
              <a:rPr lang="zh-CN" altLang="en-US" dirty="0"/>
              <a:t>万，平均每 </a:t>
            </a:r>
            <a:r>
              <a:rPr lang="en-US" altLang="zh-CN" dirty="0"/>
              <a:t>2 </a:t>
            </a:r>
            <a:r>
              <a:rPr lang="zh-CN" altLang="en-US" dirty="0"/>
              <a:t>名男性中就有 </a:t>
            </a:r>
            <a:r>
              <a:rPr lang="en-US" altLang="zh-CN" dirty="0"/>
              <a:t>1 </a:t>
            </a:r>
            <a:r>
              <a:rPr lang="zh-CN" altLang="en-US" dirty="0"/>
              <a:t>人会患上癌症，而每 </a:t>
            </a:r>
            <a:r>
              <a:rPr lang="en-US" altLang="zh-CN" dirty="0"/>
              <a:t>3 </a:t>
            </a:r>
            <a:r>
              <a:rPr lang="zh-CN" altLang="en-US" dirty="0"/>
              <a:t>名女性中就有 </a:t>
            </a:r>
            <a:r>
              <a:rPr lang="en-US" altLang="zh-CN" dirty="0"/>
              <a:t>1 </a:t>
            </a:r>
            <a:r>
              <a:rPr lang="zh-CN" altLang="en-US" dirty="0"/>
              <a:t>会患上癌症。</a:t>
            </a:r>
            <a:endParaRPr lang="en-US" altLang="zh-CN" dirty="0"/>
          </a:p>
          <a:p>
            <a:r>
              <a:rPr lang="zh-CN" altLang="en-US" dirty="0"/>
              <a:t>癌症在各种疾病中的重要性毋庸置疑，我们希望通过对</a:t>
            </a:r>
            <a:r>
              <a:rPr lang="en-US" altLang="zh-CN" dirty="0"/>
              <a:t>cancer-database</a:t>
            </a:r>
            <a:r>
              <a:rPr lang="zh-CN" altLang="en-US" dirty="0"/>
              <a:t>中的数据分析，加深我们对癌症的印象，促进对癌症的理解。</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Cancer is a leading cause of death worldwide, accounting for nearly 10 million deaths in 2020.</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1E1E23"/>
                </a:solidFill>
                <a:effectLst/>
                <a:latin typeface="Arial" panose="020B0604020202020204" pitchFamily="34" charset="0"/>
                <a:cs typeface="Arial" panose="020B0604020202020204" pitchFamily="34" charset="0"/>
              </a:rPr>
              <a:t>1 in 2 men and 1 in 3 women will be diagnosed with cancer in their lifetime.</a:t>
            </a:r>
            <a:endParaRPr lang="zh-CN" altLang="en-US" dirty="0">
              <a:latin typeface="Arial" panose="020B0604020202020204" pitchFamily="34" charset="0"/>
              <a:cs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CBA9CBB0-3F27-4F75-880E-E4C8E4CDF970}" type="slidenum">
              <a:rPr lang="zh-CN" altLang="en-US" smtClean="0"/>
              <a:t>2</a:t>
            </a:fld>
            <a:endParaRPr lang="zh-CN" altLang="en-US"/>
          </a:p>
        </p:txBody>
      </p:sp>
    </p:spTree>
    <p:extLst>
      <p:ext uri="{BB962C8B-B14F-4D97-AF65-F5344CB8AC3E}">
        <p14:creationId xmlns:p14="http://schemas.microsoft.com/office/powerpoint/2010/main" val="42799686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中国的癌症发生率从</a:t>
            </a:r>
            <a:r>
              <a:rPr lang="en-US" altLang="zh-CN" dirty="0"/>
              <a:t>2008</a:t>
            </a:r>
            <a:r>
              <a:rPr lang="zh-CN" altLang="en-US" dirty="0"/>
              <a:t>年前后开始出现逐年增长趋势，可能是因为国家癌症登记和随访计划的完善</a:t>
            </a:r>
          </a:p>
          <a:p>
            <a:endParaRPr lang="zh-CN" altLang="en-US" dirty="0"/>
          </a:p>
          <a:p>
            <a:r>
              <a:rPr lang="en-US" altLang="zh-CN" dirty="0"/>
              <a:t>2. </a:t>
            </a:r>
            <a:r>
              <a:rPr lang="zh-CN" altLang="en-US" dirty="0"/>
              <a:t>我们基本认为国家癌症死亡率与国家经济水平呈负相关，但战争因素会影响他们的关系</a:t>
            </a:r>
          </a:p>
          <a:p>
            <a:endParaRPr lang="zh-CN" altLang="en-US" dirty="0"/>
          </a:p>
          <a:p>
            <a:r>
              <a:rPr lang="en-US" altLang="zh-CN" dirty="0"/>
              <a:t>3. </a:t>
            </a:r>
            <a:r>
              <a:rPr lang="zh-CN" altLang="en-US" dirty="0"/>
              <a:t>伊拉克作为</a:t>
            </a:r>
            <a:r>
              <a:rPr lang="en-US" altLang="zh-CN" dirty="0"/>
              <a:t>2017</a:t>
            </a:r>
            <a:r>
              <a:rPr lang="zh-CN" altLang="en-US" dirty="0"/>
              <a:t>全世界癌症发生率最小的国家，可能是医疗资源匮乏使癌症检出率低</a:t>
            </a:r>
          </a:p>
          <a:p>
            <a:endParaRPr lang="zh-CN" altLang="en-US" dirty="0"/>
          </a:p>
          <a:p>
            <a:r>
              <a:rPr lang="en-US" altLang="zh-CN" dirty="0"/>
              <a:t>4. </a:t>
            </a:r>
            <a:r>
              <a:rPr lang="zh-CN" altLang="en-US" dirty="0"/>
              <a:t>高致死率的肝癌的流行可能是蒙古作为</a:t>
            </a:r>
            <a:r>
              <a:rPr lang="en-US" altLang="zh-CN" dirty="0"/>
              <a:t>2017</a:t>
            </a:r>
            <a:r>
              <a:rPr lang="zh-CN" altLang="en-US" dirty="0"/>
              <a:t>年世界癌症死亡率最高的国家的原因</a:t>
            </a:r>
          </a:p>
        </p:txBody>
      </p:sp>
      <p:sp>
        <p:nvSpPr>
          <p:cNvPr id="4" name="灯片编号占位符 3"/>
          <p:cNvSpPr>
            <a:spLocks noGrp="1"/>
          </p:cNvSpPr>
          <p:nvPr>
            <p:ph type="sldNum" sz="quarter" idx="5"/>
          </p:nvPr>
        </p:nvSpPr>
        <p:spPr/>
        <p:txBody>
          <a:bodyPr/>
          <a:lstStyle/>
          <a:p>
            <a:fld id="{CBA9CBB0-3F27-4F75-880E-E4C8E4CDF970}" type="slidenum">
              <a:rPr lang="zh-CN" altLang="en-US" smtClean="0"/>
              <a:t>23</a:t>
            </a:fld>
            <a:endParaRPr lang="zh-CN" altLang="en-US"/>
          </a:p>
        </p:txBody>
      </p:sp>
    </p:spTree>
    <p:extLst>
      <p:ext uri="{BB962C8B-B14F-4D97-AF65-F5344CB8AC3E}">
        <p14:creationId xmlns:p14="http://schemas.microsoft.com/office/powerpoint/2010/main" val="36371743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Cancer mortality is reduced when cases are detected and treated early. There are two components of early detection: early diagnosis and screening.</a:t>
            </a:r>
          </a:p>
          <a:p>
            <a:r>
              <a:rPr lang="en-US" altLang="zh-CN" dirty="0"/>
              <a:t>1. </a:t>
            </a:r>
            <a:r>
              <a:rPr lang="zh-CN" altLang="en-US" dirty="0"/>
              <a:t>国家应该完善癌症诊断体系与医疗体系，普及癌症筛查与疫苗接种</a:t>
            </a:r>
            <a:endParaRPr lang="en-US" altLang="zh-CN" dirty="0"/>
          </a:p>
          <a:p>
            <a:endParaRPr lang="en-US" altLang="zh-CN" dirty="0"/>
          </a:p>
          <a:p>
            <a:r>
              <a:rPr lang="en-US" altLang="zh-CN" dirty="0"/>
              <a:t>2. </a:t>
            </a:r>
            <a:r>
              <a:rPr lang="zh-CN" altLang="en-US" dirty="0"/>
              <a:t>我们应该保持健康的饮食习惯与生活习惯</a:t>
            </a:r>
            <a:endParaRPr lang="en-US" altLang="zh-CN" dirty="0"/>
          </a:p>
          <a:p>
            <a:endParaRPr lang="en-US" altLang="zh-CN" dirty="0"/>
          </a:p>
          <a:p>
            <a:r>
              <a:rPr lang="en-US" altLang="zh-CN" dirty="0"/>
              <a:t>3. </a:t>
            </a:r>
            <a:r>
              <a:rPr lang="zh-CN" altLang="en-US" dirty="0"/>
              <a:t>希望世界和平</a:t>
            </a:r>
          </a:p>
          <a:p>
            <a:endParaRPr lang="zh-CN" altLang="en-US" dirty="0"/>
          </a:p>
        </p:txBody>
      </p:sp>
      <p:sp>
        <p:nvSpPr>
          <p:cNvPr id="4" name="灯片编号占位符 3"/>
          <p:cNvSpPr>
            <a:spLocks noGrp="1"/>
          </p:cNvSpPr>
          <p:nvPr>
            <p:ph type="sldNum" sz="quarter" idx="5"/>
          </p:nvPr>
        </p:nvSpPr>
        <p:spPr/>
        <p:txBody>
          <a:bodyPr/>
          <a:lstStyle/>
          <a:p>
            <a:fld id="{CBA9CBB0-3F27-4F75-880E-E4C8E4CDF970}" type="slidenum">
              <a:rPr lang="zh-CN" altLang="en-US" smtClean="0"/>
              <a:t>24</a:t>
            </a:fld>
            <a:endParaRPr lang="zh-CN" altLang="en-US"/>
          </a:p>
        </p:txBody>
      </p:sp>
    </p:spTree>
    <p:extLst>
      <p:ext uri="{BB962C8B-B14F-4D97-AF65-F5344CB8AC3E}">
        <p14:creationId xmlns:p14="http://schemas.microsoft.com/office/powerpoint/2010/main" val="7483357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这是我们小组制作的一个在线的网页，用来展示我们对数据进行可视化的所有图片结果。</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CBA9CBB0-3F27-4F75-880E-E4C8E4CDF970}" type="slidenum">
              <a:rPr lang="zh-CN" altLang="en-US" smtClean="0"/>
              <a:t>25</a:t>
            </a:fld>
            <a:endParaRPr lang="zh-CN" altLang="en-US"/>
          </a:p>
        </p:txBody>
      </p:sp>
    </p:spTree>
    <p:extLst>
      <p:ext uri="{BB962C8B-B14F-4D97-AF65-F5344CB8AC3E}">
        <p14:creationId xmlns:p14="http://schemas.microsoft.com/office/powerpoint/2010/main" val="35688542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BA9CBB0-3F27-4F75-880E-E4C8E4CDF970}" type="slidenum">
              <a:rPr lang="zh-CN" altLang="en-US" smtClean="0"/>
              <a:t>26</a:t>
            </a:fld>
            <a:endParaRPr lang="zh-CN" altLang="en-US"/>
          </a:p>
        </p:txBody>
      </p:sp>
    </p:spTree>
    <p:extLst>
      <p:ext uri="{BB962C8B-B14F-4D97-AF65-F5344CB8AC3E}">
        <p14:creationId xmlns:p14="http://schemas.microsoft.com/office/powerpoint/2010/main" val="2030674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我们首先选用了</a:t>
            </a:r>
            <a:r>
              <a:rPr lang="en-US" altLang="zh-CN" dirty="0"/>
              <a:t>cancer-incidence</a:t>
            </a:r>
            <a:r>
              <a:rPr lang="zh-CN" altLang="en-US" dirty="0"/>
              <a:t>和</a:t>
            </a:r>
            <a:r>
              <a:rPr lang="en-US" altLang="zh-CN" dirty="0"/>
              <a:t>cancer-death-rates</a:t>
            </a:r>
            <a:r>
              <a:rPr lang="zh-CN" altLang="en-US" dirty="0"/>
              <a:t>总览了</a:t>
            </a:r>
            <a:r>
              <a:rPr lang="en-US" altLang="zh-CN" dirty="0"/>
              <a:t>2017</a:t>
            </a:r>
            <a:r>
              <a:rPr lang="zh-CN" altLang="en-US" dirty="0"/>
              <a:t>年世界各国癌症发生率与死亡率</a:t>
            </a:r>
            <a:endParaRPr lang="en-US" altLang="zh-CN" dirty="0"/>
          </a:p>
          <a:p>
            <a:r>
              <a:rPr lang="zh-CN" altLang="en-US" dirty="0"/>
              <a:t>根据这两个数据做了本地的世界地图，展示了各国的发生率和死亡率，当光标放在各国地图上时，会展示相应的数据。做了一个可视化的背景展示</a:t>
            </a:r>
          </a:p>
        </p:txBody>
      </p:sp>
      <p:sp>
        <p:nvSpPr>
          <p:cNvPr id="4" name="灯片编号占位符 3"/>
          <p:cNvSpPr>
            <a:spLocks noGrp="1"/>
          </p:cNvSpPr>
          <p:nvPr>
            <p:ph type="sldNum" sz="quarter" idx="5"/>
          </p:nvPr>
        </p:nvSpPr>
        <p:spPr/>
        <p:txBody>
          <a:bodyPr/>
          <a:lstStyle/>
          <a:p>
            <a:fld id="{CBA9CBB0-3F27-4F75-880E-E4C8E4CDF970}" type="slidenum">
              <a:rPr lang="zh-CN" altLang="en-US" smtClean="0"/>
              <a:t>3</a:t>
            </a:fld>
            <a:endParaRPr lang="zh-CN" altLang="en-US"/>
          </a:p>
        </p:txBody>
      </p:sp>
    </p:spTree>
    <p:extLst>
      <p:ext uri="{BB962C8B-B14F-4D97-AF65-F5344CB8AC3E}">
        <p14:creationId xmlns:p14="http://schemas.microsoft.com/office/powerpoint/2010/main" val="2016311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BA9CBB0-3F27-4F75-880E-E4C8E4CDF970}" type="slidenum">
              <a:rPr lang="zh-CN" altLang="en-US" smtClean="0"/>
              <a:t>4</a:t>
            </a:fld>
            <a:endParaRPr lang="zh-CN" altLang="en-US"/>
          </a:p>
        </p:txBody>
      </p:sp>
    </p:spTree>
    <p:extLst>
      <p:ext uri="{BB962C8B-B14F-4D97-AF65-F5344CB8AC3E}">
        <p14:creationId xmlns:p14="http://schemas.microsoft.com/office/powerpoint/2010/main" val="1055443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我们发现癌症发生率较高的多是像美国、澳大利亚、挪威、丹麦等发达国家，同时与其高癌症发生率相反的是，这些国家的癌症死亡率处于一个比较低的水平。</a:t>
            </a:r>
          </a:p>
          <a:p>
            <a:endParaRPr lang="zh-CN" altLang="en-US" dirty="0"/>
          </a:p>
        </p:txBody>
      </p:sp>
      <p:sp>
        <p:nvSpPr>
          <p:cNvPr id="4" name="灯片编号占位符 3"/>
          <p:cNvSpPr>
            <a:spLocks noGrp="1"/>
          </p:cNvSpPr>
          <p:nvPr>
            <p:ph type="sldNum" sz="quarter" idx="5"/>
          </p:nvPr>
        </p:nvSpPr>
        <p:spPr/>
        <p:txBody>
          <a:bodyPr/>
          <a:lstStyle/>
          <a:p>
            <a:fld id="{CBA9CBB0-3F27-4F75-880E-E4C8E4CDF970}" type="slidenum">
              <a:rPr lang="zh-CN" altLang="en-US" smtClean="0"/>
              <a:t>5</a:t>
            </a:fld>
            <a:endParaRPr lang="zh-CN" altLang="en-US"/>
          </a:p>
        </p:txBody>
      </p:sp>
    </p:spTree>
    <p:extLst>
      <p:ext uri="{BB962C8B-B14F-4D97-AF65-F5344CB8AC3E}">
        <p14:creationId xmlns:p14="http://schemas.microsoft.com/office/powerpoint/2010/main" val="38052656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同时我们注意到在发展水平较低的非洲地区癌症发生率普遍处于一个较低的水平，而其中南非的癌症发生率却处在较高的水平。</a:t>
            </a:r>
            <a:endParaRPr lang="en-US" altLang="zh-CN" dirty="0"/>
          </a:p>
          <a:p>
            <a:r>
              <a:rPr lang="zh-CN" altLang="en-US" dirty="0"/>
              <a:t>有趣的是我们还关注到蒙古的癌症发生率处在一个较高的水平，而其癌症死亡率更是位居世界第一。而世界癌症发生率最小的国家是伊拉克。</a:t>
            </a:r>
            <a:endParaRPr lang="en-US" altLang="zh-CN" dirty="0"/>
          </a:p>
          <a:p>
            <a:r>
              <a:rPr lang="zh-CN" altLang="en-US" dirty="0"/>
              <a:t>所以我们就选择了以上几个国家的数据做了更详尽的分析</a:t>
            </a:r>
          </a:p>
        </p:txBody>
      </p:sp>
      <p:sp>
        <p:nvSpPr>
          <p:cNvPr id="4" name="灯片编号占位符 3"/>
          <p:cNvSpPr>
            <a:spLocks noGrp="1"/>
          </p:cNvSpPr>
          <p:nvPr>
            <p:ph type="sldNum" sz="quarter" idx="5"/>
          </p:nvPr>
        </p:nvSpPr>
        <p:spPr/>
        <p:txBody>
          <a:bodyPr/>
          <a:lstStyle/>
          <a:p>
            <a:fld id="{CBA9CBB0-3F27-4F75-880E-E4C8E4CDF970}" type="slidenum">
              <a:rPr lang="zh-CN" altLang="en-US" smtClean="0"/>
              <a:t>6</a:t>
            </a:fld>
            <a:endParaRPr lang="zh-CN" altLang="en-US"/>
          </a:p>
        </p:txBody>
      </p:sp>
    </p:spTree>
    <p:extLst>
      <p:ext uri="{BB962C8B-B14F-4D97-AF65-F5344CB8AC3E}">
        <p14:creationId xmlns:p14="http://schemas.microsoft.com/office/powerpoint/2010/main" val="4158992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我们更加具体地分析了</a:t>
            </a:r>
            <a:r>
              <a:rPr lang="en-US" altLang="zh-CN" dirty="0"/>
              <a:t>1990-2017</a:t>
            </a:r>
            <a:r>
              <a:rPr lang="zh-CN" altLang="en-US" dirty="0"/>
              <a:t>这些国家癌症发生率，首先我们根据右图能够非常直观地看到，</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美国是这几个国家中癌症发生率最大的国家，同时结合左图的小提琴图和右边随着时间而变化的图我们</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也可以看出美国也是癌症发生率波动最大的国家；其</a:t>
            </a:r>
            <a:r>
              <a:rPr lang="zh-CN" altLang="en-US" dirty="0"/>
              <a:t>癌症发生率在</a:t>
            </a:r>
            <a:r>
              <a:rPr lang="en-US" altLang="zh-CN" dirty="0"/>
              <a:t>1995-2005</a:t>
            </a:r>
            <a:r>
              <a:rPr lang="zh-CN" altLang="en-US" dirty="0"/>
              <a:t>发生较大的波动，并且在</a:t>
            </a:r>
            <a:r>
              <a:rPr lang="en-US" altLang="zh-CN" dirty="0"/>
              <a:t>2000</a:t>
            </a:r>
            <a:r>
              <a:rPr lang="zh-CN" altLang="en-US" dirty="0"/>
              <a:t>年达到了近些年中的最低水平</a:t>
            </a:r>
          </a:p>
          <a:p>
            <a:endParaRPr lang="en-US" altLang="zh-CN" dirty="0"/>
          </a:p>
          <a:p>
            <a:r>
              <a:rPr lang="zh-CN" altLang="en-US" dirty="0"/>
              <a:t>我们也关注到近些年中国的这一个发生率也是逐年增高的。</a:t>
            </a:r>
          </a:p>
        </p:txBody>
      </p:sp>
      <p:sp>
        <p:nvSpPr>
          <p:cNvPr id="4" name="灯片编号占位符 3"/>
          <p:cNvSpPr>
            <a:spLocks noGrp="1"/>
          </p:cNvSpPr>
          <p:nvPr>
            <p:ph type="sldNum" sz="quarter" idx="5"/>
          </p:nvPr>
        </p:nvSpPr>
        <p:spPr/>
        <p:txBody>
          <a:bodyPr/>
          <a:lstStyle/>
          <a:p>
            <a:fld id="{CBA9CBB0-3F27-4F75-880E-E4C8E4CDF970}" type="slidenum">
              <a:rPr lang="zh-CN" altLang="en-US" smtClean="0"/>
              <a:t>8</a:t>
            </a:fld>
            <a:endParaRPr lang="zh-CN" altLang="en-US"/>
          </a:p>
        </p:txBody>
      </p:sp>
    </p:spTree>
    <p:extLst>
      <p:ext uri="{BB962C8B-B14F-4D97-AF65-F5344CB8AC3E}">
        <p14:creationId xmlns:p14="http://schemas.microsoft.com/office/powerpoint/2010/main" val="1937572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BA9CBB0-3F27-4F75-880E-E4C8E4CDF970}" type="slidenum">
              <a:rPr lang="zh-CN" altLang="en-US" smtClean="0"/>
              <a:t>9</a:t>
            </a:fld>
            <a:endParaRPr lang="zh-CN" altLang="en-US"/>
          </a:p>
        </p:txBody>
      </p:sp>
    </p:spTree>
    <p:extLst>
      <p:ext uri="{BB962C8B-B14F-4D97-AF65-F5344CB8AC3E}">
        <p14:creationId xmlns:p14="http://schemas.microsoft.com/office/powerpoint/2010/main" val="22700085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针对美国癌症发生率在</a:t>
            </a:r>
            <a:r>
              <a:rPr lang="en-US" altLang="zh-CN" dirty="0"/>
              <a:t>1995-2005</a:t>
            </a:r>
            <a:r>
              <a:rPr lang="zh-CN" altLang="en-US" dirty="0"/>
              <a:t>年之间发生较大波动并在</a:t>
            </a:r>
            <a:r>
              <a:rPr lang="en-US" altLang="zh-CN" dirty="0"/>
              <a:t>2000</a:t>
            </a:r>
            <a:r>
              <a:rPr lang="zh-CN" altLang="en-US" dirty="0"/>
              <a:t>达到近些年最低水平的这一现象，我们猜想了一下几个可能导致的原因：</a:t>
            </a:r>
            <a:r>
              <a:rPr lang="en-US" altLang="zh-CN" dirty="0"/>
              <a:t>1. </a:t>
            </a:r>
            <a:r>
              <a:rPr lang="zh-CN" altLang="en-US" dirty="0"/>
              <a:t>非自然死亡如自杀、枪击等发生率升高，导致很多美国人可能在青年或是中年等癌症还未发生的年龄就以死亡；</a:t>
            </a:r>
            <a:r>
              <a:rPr lang="en-US" altLang="zh-CN" dirty="0"/>
              <a:t>2. </a:t>
            </a:r>
            <a:r>
              <a:rPr lang="zh-CN" altLang="en-US" dirty="0"/>
              <a:t>癌症发生率的得出很大程度上依赖于患者的来院检查意愿，如果自主癌症筛查率或就诊率下降也会导致整体的发生率下降。</a:t>
            </a:r>
            <a:endParaRPr lang="en-US" altLang="zh-CN" dirty="0"/>
          </a:p>
          <a:p>
            <a:endParaRPr lang="en-US" altLang="zh-CN" dirty="0"/>
          </a:p>
          <a:p>
            <a:r>
              <a:rPr lang="zh-CN" altLang="en-US" dirty="0"/>
              <a:t>针对第一个猜想，我们先从</a:t>
            </a:r>
            <a:r>
              <a:rPr lang="en-US" altLang="zh-CN" dirty="0"/>
              <a:t>CDC</a:t>
            </a:r>
            <a:r>
              <a:rPr lang="zh-CN" altLang="en-US" dirty="0"/>
              <a:t>收集到了美国</a:t>
            </a:r>
            <a:r>
              <a:rPr lang="en-US" altLang="zh-CN" dirty="0"/>
              <a:t>1981-2016</a:t>
            </a:r>
            <a:r>
              <a:rPr lang="zh-CN" altLang="en-US" dirty="0"/>
              <a:t>年之间自杀发生率、死亡率和</a:t>
            </a:r>
            <a:r>
              <a:rPr lang="en-US" altLang="zh-CN" dirty="0"/>
              <a:t>1968-2020</a:t>
            </a:r>
            <a:r>
              <a:rPr lang="zh-CN" altLang="en-US" dirty="0"/>
              <a:t>年之间枪击致死率的趋势变化图，观察这三幅图可以看出，在</a:t>
            </a:r>
            <a:r>
              <a:rPr lang="en-US" altLang="zh-CN" dirty="0"/>
              <a:t>2000</a:t>
            </a:r>
            <a:r>
              <a:rPr lang="zh-CN" altLang="en-US" dirty="0"/>
              <a:t>年附近，无论是自杀的发生率、死亡率还是枪击案件的死亡率都有一个较为明显的下降，且整个趋势与我们所做的癌症发生率类似，呈“</a:t>
            </a:r>
            <a:r>
              <a:rPr lang="en-US" altLang="zh-CN" dirty="0"/>
              <a:t>V</a:t>
            </a:r>
            <a:r>
              <a:rPr lang="zh-CN" altLang="en-US" dirty="0"/>
              <a:t>”型，与我们的预期相反。因此，非自然死亡率与癌症发生率之间可能并不存在直接的相关关系。</a:t>
            </a:r>
            <a:endParaRPr lang="en-US" altLang="zh-CN" dirty="0"/>
          </a:p>
          <a:p>
            <a:endParaRPr lang="en-US" altLang="zh-CN" dirty="0"/>
          </a:p>
          <a:p>
            <a:r>
              <a:rPr lang="zh-CN" altLang="en-US" dirty="0"/>
              <a:t>左侧图片来源：</a:t>
            </a:r>
            <a:r>
              <a:rPr lang="en-US" b="0" i="0" u="none" strike="noStrike" dirty="0">
                <a:solidFill>
                  <a:srgbClr val="3366BB"/>
                </a:solidFill>
                <a:effectLst/>
                <a:latin typeface="Arial" panose="020B0604020202020204" pitchFamily="34" charset="0"/>
                <a:hlinkClick r:id="rId3"/>
              </a:rPr>
              <a:t>WISQARS Fatal Injury Reports"</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Webappa.cdc.gov</a:t>
            </a:r>
            <a:r>
              <a:rPr lang="en-US" b="0" i="0" dirty="0">
                <a:solidFill>
                  <a:srgbClr val="202122"/>
                </a:solidFill>
                <a:effectLst/>
                <a:latin typeface="Arial" panose="020B0604020202020204" pitchFamily="34" charset="0"/>
              </a:rPr>
              <a:t>. Retrieved June 1, 2019.</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202122"/>
                </a:solidFill>
                <a:effectLst/>
                <a:latin typeface="Arial" panose="020B0604020202020204" pitchFamily="34" charset="0"/>
              </a:rPr>
              <a:t>右侧图片来源：</a:t>
            </a:r>
            <a:r>
              <a:rPr lang="en-US" sz="1800" dirty="0">
                <a:effectLst/>
                <a:latin typeface="Times New Roman" panose="02020603050405020304" pitchFamily="18" charset="0"/>
              </a:rPr>
              <a:t>Gramlich, J. (2022, May 16). </a:t>
            </a:r>
            <a:r>
              <a:rPr lang="en-US" sz="1800" i="1" dirty="0">
                <a:effectLst/>
                <a:latin typeface="Times New Roman" panose="02020603050405020304" pitchFamily="18" charset="0"/>
              </a:rPr>
              <a:t>What the data says about gun deaths in the U.S.</a:t>
            </a:r>
            <a:r>
              <a:rPr lang="en-US" sz="1800" dirty="0">
                <a:effectLst/>
                <a:latin typeface="Times New Roman" panose="02020603050405020304" pitchFamily="18" charset="0"/>
              </a:rPr>
              <a:t> Pew Research Center.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rPr>
              <a:t>https://www.pewresearch.org/fact-tank/2022/02/03/what-the-data-says-about-gun-deaths-in-the-u-s/</a:t>
            </a:r>
          </a:p>
          <a:p>
            <a:endParaRPr lang="en-US" dirty="0"/>
          </a:p>
        </p:txBody>
      </p:sp>
      <p:sp>
        <p:nvSpPr>
          <p:cNvPr id="4" name="Slide Number Placeholder 3"/>
          <p:cNvSpPr>
            <a:spLocks noGrp="1"/>
          </p:cNvSpPr>
          <p:nvPr>
            <p:ph type="sldNum" sz="quarter" idx="5"/>
          </p:nvPr>
        </p:nvSpPr>
        <p:spPr/>
        <p:txBody>
          <a:bodyPr/>
          <a:lstStyle/>
          <a:p>
            <a:fld id="{CBA9CBB0-3F27-4F75-880E-E4C8E4CDF970}" type="slidenum">
              <a:rPr lang="zh-CN" altLang="en-US" smtClean="0"/>
              <a:t>10</a:t>
            </a:fld>
            <a:endParaRPr lang="zh-CN" altLang="en-US"/>
          </a:p>
        </p:txBody>
      </p:sp>
    </p:spTree>
    <p:extLst>
      <p:ext uri="{BB962C8B-B14F-4D97-AF65-F5344CB8AC3E}">
        <p14:creationId xmlns:p14="http://schemas.microsoft.com/office/powerpoint/2010/main" val="3484819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55B05C-0228-409E-8C0C-DB2BF3BC144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9856F11-3E11-B2CE-9DDB-5AD40AC6DA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063710E-6DBC-ADFE-7D2B-37E9F35DF679}"/>
              </a:ext>
            </a:extLst>
          </p:cNvPr>
          <p:cNvSpPr>
            <a:spLocks noGrp="1"/>
          </p:cNvSpPr>
          <p:nvPr>
            <p:ph type="dt" sz="half" idx="10"/>
          </p:nvPr>
        </p:nvSpPr>
        <p:spPr/>
        <p:txBody>
          <a:bodyPr/>
          <a:lstStyle/>
          <a:p>
            <a:fld id="{C8AACE1B-CC3D-4DBF-B937-CA417FACA244}" type="datetimeFigureOut">
              <a:rPr lang="zh-CN" altLang="en-US" smtClean="0"/>
              <a:t>2022/12/29</a:t>
            </a:fld>
            <a:endParaRPr lang="zh-CN" altLang="en-US"/>
          </a:p>
        </p:txBody>
      </p:sp>
      <p:sp>
        <p:nvSpPr>
          <p:cNvPr id="5" name="页脚占位符 4">
            <a:extLst>
              <a:ext uri="{FF2B5EF4-FFF2-40B4-BE49-F238E27FC236}">
                <a16:creationId xmlns:a16="http://schemas.microsoft.com/office/drawing/2014/main" id="{C61E6D79-72D2-59A0-3B91-4DD391255AA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F9988D1-D4A9-2F7A-E5E3-031B63F72F66}"/>
              </a:ext>
            </a:extLst>
          </p:cNvPr>
          <p:cNvSpPr>
            <a:spLocks noGrp="1"/>
          </p:cNvSpPr>
          <p:nvPr>
            <p:ph type="sldNum" sz="quarter" idx="12"/>
          </p:nvPr>
        </p:nvSpPr>
        <p:spPr/>
        <p:txBody>
          <a:bodyPr/>
          <a:lstStyle/>
          <a:p>
            <a:fld id="{BD21727D-9498-498A-A6D3-B04049871C0B}" type="slidenum">
              <a:rPr lang="zh-CN" altLang="en-US" smtClean="0"/>
              <a:t>‹#›</a:t>
            </a:fld>
            <a:endParaRPr lang="zh-CN" altLang="en-US"/>
          </a:p>
        </p:txBody>
      </p:sp>
    </p:spTree>
    <p:extLst>
      <p:ext uri="{BB962C8B-B14F-4D97-AF65-F5344CB8AC3E}">
        <p14:creationId xmlns:p14="http://schemas.microsoft.com/office/powerpoint/2010/main" val="22006937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65DAE4-BB5B-54EB-67D0-ECAE2B91D4C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6AF91C3-F03D-C2BE-DFA6-A6D095CDC2A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AA639AE-974A-FCE8-473D-DC0A042D8065}"/>
              </a:ext>
            </a:extLst>
          </p:cNvPr>
          <p:cNvSpPr>
            <a:spLocks noGrp="1"/>
          </p:cNvSpPr>
          <p:nvPr>
            <p:ph type="dt" sz="half" idx="10"/>
          </p:nvPr>
        </p:nvSpPr>
        <p:spPr/>
        <p:txBody>
          <a:bodyPr/>
          <a:lstStyle/>
          <a:p>
            <a:fld id="{C8AACE1B-CC3D-4DBF-B937-CA417FACA244}" type="datetimeFigureOut">
              <a:rPr lang="zh-CN" altLang="en-US" smtClean="0"/>
              <a:t>2022/12/29</a:t>
            </a:fld>
            <a:endParaRPr lang="zh-CN" altLang="en-US"/>
          </a:p>
        </p:txBody>
      </p:sp>
      <p:sp>
        <p:nvSpPr>
          <p:cNvPr id="5" name="页脚占位符 4">
            <a:extLst>
              <a:ext uri="{FF2B5EF4-FFF2-40B4-BE49-F238E27FC236}">
                <a16:creationId xmlns:a16="http://schemas.microsoft.com/office/drawing/2014/main" id="{CADDDD86-80E1-829D-69D5-F31EFC3D674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014F044-C9ED-2C90-7163-A6A0C0C6D8C4}"/>
              </a:ext>
            </a:extLst>
          </p:cNvPr>
          <p:cNvSpPr>
            <a:spLocks noGrp="1"/>
          </p:cNvSpPr>
          <p:nvPr>
            <p:ph type="sldNum" sz="quarter" idx="12"/>
          </p:nvPr>
        </p:nvSpPr>
        <p:spPr/>
        <p:txBody>
          <a:bodyPr/>
          <a:lstStyle/>
          <a:p>
            <a:fld id="{BD21727D-9498-498A-A6D3-B04049871C0B}" type="slidenum">
              <a:rPr lang="zh-CN" altLang="en-US" smtClean="0"/>
              <a:t>‹#›</a:t>
            </a:fld>
            <a:endParaRPr lang="zh-CN" altLang="en-US"/>
          </a:p>
        </p:txBody>
      </p:sp>
    </p:spTree>
    <p:extLst>
      <p:ext uri="{BB962C8B-B14F-4D97-AF65-F5344CB8AC3E}">
        <p14:creationId xmlns:p14="http://schemas.microsoft.com/office/powerpoint/2010/main" val="3582183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A71499-3088-7F88-CA98-47B758653FA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E81B61B-0997-72C1-1CFC-FEE463594A3B}"/>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55D5F7C-058B-84AF-B8B5-F094E01CB1CC}"/>
              </a:ext>
            </a:extLst>
          </p:cNvPr>
          <p:cNvSpPr>
            <a:spLocks noGrp="1"/>
          </p:cNvSpPr>
          <p:nvPr>
            <p:ph type="dt" sz="half" idx="10"/>
          </p:nvPr>
        </p:nvSpPr>
        <p:spPr/>
        <p:txBody>
          <a:bodyPr/>
          <a:lstStyle/>
          <a:p>
            <a:fld id="{C8AACE1B-CC3D-4DBF-B937-CA417FACA244}" type="datetimeFigureOut">
              <a:rPr lang="zh-CN" altLang="en-US" smtClean="0"/>
              <a:t>2022/12/29</a:t>
            </a:fld>
            <a:endParaRPr lang="zh-CN" altLang="en-US"/>
          </a:p>
        </p:txBody>
      </p:sp>
      <p:sp>
        <p:nvSpPr>
          <p:cNvPr id="5" name="页脚占位符 4">
            <a:extLst>
              <a:ext uri="{FF2B5EF4-FFF2-40B4-BE49-F238E27FC236}">
                <a16:creationId xmlns:a16="http://schemas.microsoft.com/office/drawing/2014/main" id="{5E3825C5-196B-B5FE-D7F7-48FE1F0864F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1FD73B6-8019-4E39-EBFA-AE857BF787A0}"/>
              </a:ext>
            </a:extLst>
          </p:cNvPr>
          <p:cNvSpPr>
            <a:spLocks noGrp="1"/>
          </p:cNvSpPr>
          <p:nvPr>
            <p:ph type="sldNum" sz="quarter" idx="12"/>
          </p:nvPr>
        </p:nvSpPr>
        <p:spPr/>
        <p:txBody>
          <a:bodyPr/>
          <a:lstStyle/>
          <a:p>
            <a:fld id="{BD21727D-9498-498A-A6D3-B04049871C0B}" type="slidenum">
              <a:rPr lang="zh-CN" altLang="en-US" smtClean="0"/>
              <a:t>‹#›</a:t>
            </a:fld>
            <a:endParaRPr lang="zh-CN" altLang="en-US"/>
          </a:p>
        </p:txBody>
      </p:sp>
    </p:spTree>
    <p:extLst>
      <p:ext uri="{BB962C8B-B14F-4D97-AF65-F5344CB8AC3E}">
        <p14:creationId xmlns:p14="http://schemas.microsoft.com/office/powerpoint/2010/main" val="588907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89F625-BBE3-AD6A-852D-1655BDB60DB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81097A7-4E13-1972-A541-097A5154CC5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ACFDB9E-3ACF-4F2D-E21C-B7F67F54BB92}"/>
              </a:ext>
            </a:extLst>
          </p:cNvPr>
          <p:cNvSpPr>
            <a:spLocks noGrp="1"/>
          </p:cNvSpPr>
          <p:nvPr>
            <p:ph type="dt" sz="half" idx="10"/>
          </p:nvPr>
        </p:nvSpPr>
        <p:spPr/>
        <p:txBody>
          <a:bodyPr/>
          <a:lstStyle/>
          <a:p>
            <a:fld id="{C8AACE1B-CC3D-4DBF-B937-CA417FACA244}" type="datetimeFigureOut">
              <a:rPr lang="zh-CN" altLang="en-US" smtClean="0"/>
              <a:t>2022/12/29</a:t>
            </a:fld>
            <a:endParaRPr lang="zh-CN" altLang="en-US"/>
          </a:p>
        </p:txBody>
      </p:sp>
      <p:sp>
        <p:nvSpPr>
          <p:cNvPr id="5" name="页脚占位符 4">
            <a:extLst>
              <a:ext uri="{FF2B5EF4-FFF2-40B4-BE49-F238E27FC236}">
                <a16:creationId xmlns:a16="http://schemas.microsoft.com/office/drawing/2014/main" id="{32689D05-13DC-FAAA-6F27-DE9DF49C4DC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69E7292-DEDD-6F85-0452-8789BD8B1B91}"/>
              </a:ext>
            </a:extLst>
          </p:cNvPr>
          <p:cNvSpPr>
            <a:spLocks noGrp="1"/>
          </p:cNvSpPr>
          <p:nvPr>
            <p:ph type="sldNum" sz="quarter" idx="12"/>
          </p:nvPr>
        </p:nvSpPr>
        <p:spPr/>
        <p:txBody>
          <a:bodyPr/>
          <a:lstStyle/>
          <a:p>
            <a:fld id="{BD21727D-9498-498A-A6D3-B04049871C0B}" type="slidenum">
              <a:rPr lang="zh-CN" altLang="en-US" smtClean="0"/>
              <a:t>‹#›</a:t>
            </a:fld>
            <a:endParaRPr lang="zh-CN" altLang="en-US"/>
          </a:p>
        </p:txBody>
      </p:sp>
    </p:spTree>
    <p:extLst>
      <p:ext uri="{BB962C8B-B14F-4D97-AF65-F5344CB8AC3E}">
        <p14:creationId xmlns:p14="http://schemas.microsoft.com/office/powerpoint/2010/main" val="2060908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78608-ABC3-0253-1B6F-A1709877171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90C896-A3AB-76E5-FDDE-2A4C0154F2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9062B5D-AA5A-10EF-D3A8-FC27B017D45A}"/>
              </a:ext>
            </a:extLst>
          </p:cNvPr>
          <p:cNvSpPr>
            <a:spLocks noGrp="1"/>
          </p:cNvSpPr>
          <p:nvPr>
            <p:ph type="dt" sz="half" idx="10"/>
          </p:nvPr>
        </p:nvSpPr>
        <p:spPr/>
        <p:txBody>
          <a:bodyPr/>
          <a:lstStyle/>
          <a:p>
            <a:fld id="{C8AACE1B-CC3D-4DBF-B937-CA417FACA244}" type="datetimeFigureOut">
              <a:rPr lang="zh-CN" altLang="en-US" smtClean="0"/>
              <a:t>2022/12/29</a:t>
            </a:fld>
            <a:endParaRPr lang="zh-CN" altLang="en-US"/>
          </a:p>
        </p:txBody>
      </p:sp>
      <p:sp>
        <p:nvSpPr>
          <p:cNvPr id="5" name="页脚占位符 4">
            <a:extLst>
              <a:ext uri="{FF2B5EF4-FFF2-40B4-BE49-F238E27FC236}">
                <a16:creationId xmlns:a16="http://schemas.microsoft.com/office/drawing/2014/main" id="{8B2B4865-5C05-6D8B-8A18-7A4ADE3A3FA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60E5050-2CCB-4BD9-DAEE-C467AC69CF69}"/>
              </a:ext>
            </a:extLst>
          </p:cNvPr>
          <p:cNvSpPr>
            <a:spLocks noGrp="1"/>
          </p:cNvSpPr>
          <p:nvPr>
            <p:ph type="sldNum" sz="quarter" idx="12"/>
          </p:nvPr>
        </p:nvSpPr>
        <p:spPr/>
        <p:txBody>
          <a:bodyPr/>
          <a:lstStyle/>
          <a:p>
            <a:fld id="{BD21727D-9498-498A-A6D3-B04049871C0B}" type="slidenum">
              <a:rPr lang="zh-CN" altLang="en-US" smtClean="0"/>
              <a:t>‹#›</a:t>
            </a:fld>
            <a:endParaRPr lang="zh-CN" altLang="en-US"/>
          </a:p>
        </p:txBody>
      </p:sp>
    </p:spTree>
    <p:extLst>
      <p:ext uri="{BB962C8B-B14F-4D97-AF65-F5344CB8AC3E}">
        <p14:creationId xmlns:p14="http://schemas.microsoft.com/office/powerpoint/2010/main" val="677065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36FC33-4A16-C775-BE58-E2EF91FACCD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ACAC55-096F-F926-7845-48C30661C67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FAF54B-B51A-50FB-EA03-C8E009C1147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E73814A-633E-DCF9-74C6-45EC3F5CF1CA}"/>
              </a:ext>
            </a:extLst>
          </p:cNvPr>
          <p:cNvSpPr>
            <a:spLocks noGrp="1"/>
          </p:cNvSpPr>
          <p:nvPr>
            <p:ph type="dt" sz="half" idx="10"/>
          </p:nvPr>
        </p:nvSpPr>
        <p:spPr/>
        <p:txBody>
          <a:bodyPr/>
          <a:lstStyle/>
          <a:p>
            <a:fld id="{C8AACE1B-CC3D-4DBF-B937-CA417FACA244}" type="datetimeFigureOut">
              <a:rPr lang="zh-CN" altLang="en-US" smtClean="0"/>
              <a:t>2022/12/29</a:t>
            </a:fld>
            <a:endParaRPr lang="zh-CN" altLang="en-US"/>
          </a:p>
        </p:txBody>
      </p:sp>
      <p:sp>
        <p:nvSpPr>
          <p:cNvPr id="6" name="页脚占位符 5">
            <a:extLst>
              <a:ext uri="{FF2B5EF4-FFF2-40B4-BE49-F238E27FC236}">
                <a16:creationId xmlns:a16="http://schemas.microsoft.com/office/drawing/2014/main" id="{DA855376-4159-33F5-7F54-D5648EDCCDC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CDE90B9-EED7-4F9D-AB39-5A57B9996202}"/>
              </a:ext>
            </a:extLst>
          </p:cNvPr>
          <p:cNvSpPr>
            <a:spLocks noGrp="1"/>
          </p:cNvSpPr>
          <p:nvPr>
            <p:ph type="sldNum" sz="quarter" idx="12"/>
          </p:nvPr>
        </p:nvSpPr>
        <p:spPr/>
        <p:txBody>
          <a:bodyPr/>
          <a:lstStyle/>
          <a:p>
            <a:fld id="{BD21727D-9498-498A-A6D3-B04049871C0B}" type="slidenum">
              <a:rPr lang="zh-CN" altLang="en-US" smtClean="0"/>
              <a:t>‹#›</a:t>
            </a:fld>
            <a:endParaRPr lang="zh-CN" altLang="en-US"/>
          </a:p>
        </p:txBody>
      </p:sp>
    </p:spTree>
    <p:extLst>
      <p:ext uri="{BB962C8B-B14F-4D97-AF65-F5344CB8AC3E}">
        <p14:creationId xmlns:p14="http://schemas.microsoft.com/office/powerpoint/2010/main" val="3715566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FF966B-1879-AC68-2393-6AD0770D53F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6DC7AE6-09C5-078A-E04F-D204C5AE14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2018486-0F3B-421D-6B70-C80098FF043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472FA80-595F-5438-47B3-47261823A0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2CFAEA-11A3-67BC-B662-C7F9E602F38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D7135-F041-517F-0563-1DF6C72541DA}"/>
              </a:ext>
            </a:extLst>
          </p:cNvPr>
          <p:cNvSpPr>
            <a:spLocks noGrp="1"/>
          </p:cNvSpPr>
          <p:nvPr>
            <p:ph type="dt" sz="half" idx="10"/>
          </p:nvPr>
        </p:nvSpPr>
        <p:spPr/>
        <p:txBody>
          <a:bodyPr/>
          <a:lstStyle/>
          <a:p>
            <a:fld id="{C8AACE1B-CC3D-4DBF-B937-CA417FACA244}" type="datetimeFigureOut">
              <a:rPr lang="zh-CN" altLang="en-US" smtClean="0"/>
              <a:t>2022/12/29</a:t>
            </a:fld>
            <a:endParaRPr lang="zh-CN" altLang="en-US"/>
          </a:p>
        </p:txBody>
      </p:sp>
      <p:sp>
        <p:nvSpPr>
          <p:cNvPr id="8" name="页脚占位符 7">
            <a:extLst>
              <a:ext uri="{FF2B5EF4-FFF2-40B4-BE49-F238E27FC236}">
                <a16:creationId xmlns:a16="http://schemas.microsoft.com/office/drawing/2014/main" id="{901DB3FD-FC18-69F7-4EBD-E468012CD24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FDE5DEC-F1BA-5455-C5F4-39666C316E6C}"/>
              </a:ext>
            </a:extLst>
          </p:cNvPr>
          <p:cNvSpPr>
            <a:spLocks noGrp="1"/>
          </p:cNvSpPr>
          <p:nvPr>
            <p:ph type="sldNum" sz="quarter" idx="12"/>
          </p:nvPr>
        </p:nvSpPr>
        <p:spPr/>
        <p:txBody>
          <a:bodyPr/>
          <a:lstStyle/>
          <a:p>
            <a:fld id="{BD21727D-9498-498A-A6D3-B04049871C0B}" type="slidenum">
              <a:rPr lang="zh-CN" altLang="en-US" smtClean="0"/>
              <a:t>‹#›</a:t>
            </a:fld>
            <a:endParaRPr lang="zh-CN" altLang="en-US"/>
          </a:p>
        </p:txBody>
      </p:sp>
    </p:spTree>
    <p:extLst>
      <p:ext uri="{BB962C8B-B14F-4D97-AF65-F5344CB8AC3E}">
        <p14:creationId xmlns:p14="http://schemas.microsoft.com/office/powerpoint/2010/main" val="2935166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BC441E-E6E8-B0AA-691D-AAD71DAF541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170997-8D45-53D4-04D8-157D9D94D78E}"/>
              </a:ext>
            </a:extLst>
          </p:cNvPr>
          <p:cNvSpPr>
            <a:spLocks noGrp="1"/>
          </p:cNvSpPr>
          <p:nvPr>
            <p:ph type="dt" sz="half" idx="10"/>
          </p:nvPr>
        </p:nvSpPr>
        <p:spPr/>
        <p:txBody>
          <a:bodyPr/>
          <a:lstStyle/>
          <a:p>
            <a:fld id="{C8AACE1B-CC3D-4DBF-B937-CA417FACA244}" type="datetimeFigureOut">
              <a:rPr lang="zh-CN" altLang="en-US" smtClean="0"/>
              <a:t>2022/12/29</a:t>
            </a:fld>
            <a:endParaRPr lang="zh-CN" altLang="en-US"/>
          </a:p>
        </p:txBody>
      </p:sp>
      <p:sp>
        <p:nvSpPr>
          <p:cNvPr id="4" name="页脚占位符 3">
            <a:extLst>
              <a:ext uri="{FF2B5EF4-FFF2-40B4-BE49-F238E27FC236}">
                <a16:creationId xmlns:a16="http://schemas.microsoft.com/office/drawing/2014/main" id="{092D2BA6-492A-8D1A-E5F6-B423044EC09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05B656C-9514-7803-96E0-8C19D5C8E53E}"/>
              </a:ext>
            </a:extLst>
          </p:cNvPr>
          <p:cNvSpPr>
            <a:spLocks noGrp="1"/>
          </p:cNvSpPr>
          <p:nvPr>
            <p:ph type="sldNum" sz="quarter" idx="12"/>
          </p:nvPr>
        </p:nvSpPr>
        <p:spPr/>
        <p:txBody>
          <a:bodyPr/>
          <a:lstStyle/>
          <a:p>
            <a:fld id="{BD21727D-9498-498A-A6D3-B04049871C0B}" type="slidenum">
              <a:rPr lang="zh-CN" altLang="en-US" smtClean="0"/>
              <a:t>‹#›</a:t>
            </a:fld>
            <a:endParaRPr lang="zh-CN" altLang="en-US"/>
          </a:p>
        </p:txBody>
      </p:sp>
    </p:spTree>
    <p:extLst>
      <p:ext uri="{BB962C8B-B14F-4D97-AF65-F5344CB8AC3E}">
        <p14:creationId xmlns:p14="http://schemas.microsoft.com/office/powerpoint/2010/main" val="2187301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33166B6-12C4-71B0-D804-B3030FED1389}"/>
              </a:ext>
            </a:extLst>
          </p:cNvPr>
          <p:cNvSpPr>
            <a:spLocks noGrp="1"/>
          </p:cNvSpPr>
          <p:nvPr>
            <p:ph type="dt" sz="half" idx="10"/>
          </p:nvPr>
        </p:nvSpPr>
        <p:spPr/>
        <p:txBody>
          <a:bodyPr/>
          <a:lstStyle/>
          <a:p>
            <a:fld id="{C8AACE1B-CC3D-4DBF-B937-CA417FACA244}" type="datetimeFigureOut">
              <a:rPr lang="zh-CN" altLang="en-US" smtClean="0"/>
              <a:t>2022/12/29</a:t>
            </a:fld>
            <a:endParaRPr lang="zh-CN" altLang="en-US"/>
          </a:p>
        </p:txBody>
      </p:sp>
      <p:sp>
        <p:nvSpPr>
          <p:cNvPr id="3" name="页脚占位符 2">
            <a:extLst>
              <a:ext uri="{FF2B5EF4-FFF2-40B4-BE49-F238E27FC236}">
                <a16:creationId xmlns:a16="http://schemas.microsoft.com/office/drawing/2014/main" id="{489DD586-8782-ECF9-5A6E-C80902788D0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9782916-06DA-E98F-4186-F532267D5F8C}"/>
              </a:ext>
            </a:extLst>
          </p:cNvPr>
          <p:cNvSpPr>
            <a:spLocks noGrp="1"/>
          </p:cNvSpPr>
          <p:nvPr>
            <p:ph type="sldNum" sz="quarter" idx="12"/>
          </p:nvPr>
        </p:nvSpPr>
        <p:spPr/>
        <p:txBody>
          <a:bodyPr/>
          <a:lstStyle/>
          <a:p>
            <a:fld id="{BD21727D-9498-498A-A6D3-B04049871C0B}" type="slidenum">
              <a:rPr lang="zh-CN" altLang="en-US" smtClean="0"/>
              <a:t>‹#›</a:t>
            </a:fld>
            <a:endParaRPr lang="zh-CN" altLang="en-US"/>
          </a:p>
        </p:txBody>
      </p:sp>
    </p:spTree>
    <p:extLst>
      <p:ext uri="{BB962C8B-B14F-4D97-AF65-F5344CB8AC3E}">
        <p14:creationId xmlns:p14="http://schemas.microsoft.com/office/powerpoint/2010/main" val="4034153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F952EE-436F-E75A-4B6D-8CFBC838081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1FCC619-F5C2-FC67-824C-A0ABA4538C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D7BFC-B1B3-2640-A08A-B58E73E5DC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4335FE1-6B62-834F-2F76-60484CD94806}"/>
              </a:ext>
            </a:extLst>
          </p:cNvPr>
          <p:cNvSpPr>
            <a:spLocks noGrp="1"/>
          </p:cNvSpPr>
          <p:nvPr>
            <p:ph type="dt" sz="half" idx="10"/>
          </p:nvPr>
        </p:nvSpPr>
        <p:spPr/>
        <p:txBody>
          <a:bodyPr/>
          <a:lstStyle/>
          <a:p>
            <a:fld id="{C8AACE1B-CC3D-4DBF-B937-CA417FACA244}" type="datetimeFigureOut">
              <a:rPr lang="zh-CN" altLang="en-US" smtClean="0"/>
              <a:t>2022/12/29</a:t>
            </a:fld>
            <a:endParaRPr lang="zh-CN" altLang="en-US"/>
          </a:p>
        </p:txBody>
      </p:sp>
      <p:sp>
        <p:nvSpPr>
          <p:cNvPr id="6" name="页脚占位符 5">
            <a:extLst>
              <a:ext uri="{FF2B5EF4-FFF2-40B4-BE49-F238E27FC236}">
                <a16:creationId xmlns:a16="http://schemas.microsoft.com/office/drawing/2014/main" id="{23F7107E-8C15-061F-A6B5-8EBD26E474B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1061E98-10DA-5A91-1791-E32150C6A6C1}"/>
              </a:ext>
            </a:extLst>
          </p:cNvPr>
          <p:cNvSpPr>
            <a:spLocks noGrp="1"/>
          </p:cNvSpPr>
          <p:nvPr>
            <p:ph type="sldNum" sz="quarter" idx="12"/>
          </p:nvPr>
        </p:nvSpPr>
        <p:spPr/>
        <p:txBody>
          <a:bodyPr/>
          <a:lstStyle/>
          <a:p>
            <a:fld id="{BD21727D-9498-498A-A6D3-B04049871C0B}" type="slidenum">
              <a:rPr lang="zh-CN" altLang="en-US" smtClean="0"/>
              <a:t>‹#›</a:t>
            </a:fld>
            <a:endParaRPr lang="zh-CN" altLang="en-US"/>
          </a:p>
        </p:txBody>
      </p:sp>
    </p:spTree>
    <p:extLst>
      <p:ext uri="{BB962C8B-B14F-4D97-AF65-F5344CB8AC3E}">
        <p14:creationId xmlns:p14="http://schemas.microsoft.com/office/powerpoint/2010/main" val="1608833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FD2967-F501-ABD6-AD28-22E6D3D3948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5C7DA5A-9035-5D26-5870-BB6FB69BE7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82DD0DB-1B6C-7A29-7EB4-65C979E583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797E4B4-7758-ADE4-E6D8-B18D2D6E7290}"/>
              </a:ext>
            </a:extLst>
          </p:cNvPr>
          <p:cNvSpPr>
            <a:spLocks noGrp="1"/>
          </p:cNvSpPr>
          <p:nvPr>
            <p:ph type="dt" sz="half" idx="10"/>
          </p:nvPr>
        </p:nvSpPr>
        <p:spPr/>
        <p:txBody>
          <a:bodyPr/>
          <a:lstStyle/>
          <a:p>
            <a:fld id="{C8AACE1B-CC3D-4DBF-B937-CA417FACA244}" type="datetimeFigureOut">
              <a:rPr lang="zh-CN" altLang="en-US" smtClean="0"/>
              <a:t>2022/12/29</a:t>
            </a:fld>
            <a:endParaRPr lang="zh-CN" altLang="en-US"/>
          </a:p>
        </p:txBody>
      </p:sp>
      <p:sp>
        <p:nvSpPr>
          <p:cNvPr id="6" name="页脚占位符 5">
            <a:extLst>
              <a:ext uri="{FF2B5EF4-FFF2-40B4-BE49-F238E27FC236}">
                <a16:creationId xmlns:a16="http://schemas.microsoft.com/office/drawing/2014/main" id="{27B0DA90-CDF3-AC85-8F15-98D5BA37A73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267B512-BF3A-9B2B-3D93-710CD563F04B}"/>
              </a:ext>
            </a:extLst>
          </p:cNvPr>
          <p:cNvSpPr>
            <a:spLocks noGrp="1"/>
          </p:cNvSpPr>
          <p:nvPr>
            <p:ph type="sldNum" sz="quarter" idx="12"/>
          </p:nvPr>
        </p:nvSpPr>
        <p:spPr/>
        <p:txBody>
          <a:bodyPr/>
          <a:lstStyle/>
          <a:p>
            <a:fld id="{BD21727D-9498-498A-A6D3-B04049871C0B}" type="slidenum">
              <a:rPr lang="zh-CN" altLang="en-US" smtClean="0"/>
              <a:t>‹#›</a:t>
            </a:fld>
            <a:endParaRPr lang="zh-CN" altLang="en-US"/>
          </a:p>
        </p:txBody>
      </p:sp>
    </p:spTree>
    <p:extLst>
      <p:ext uri="{BB962C8B-B14F-4D97-AF65-F5344CB8AC3E}">
        <p14:creationId xmlns:p14="http://schemas.microsoft.com/office/powerpoint/2010/main" val="4111943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9FA9FC5-1A25-7D5C-8CFE-9882ABE69F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AEA9D4A-35A0-E8A4-DCBF-29D2C2753D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2AD7A4A-6A02-B5CB-E38F-15990F1B9A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AACE1B-CC3D-4DBF-B937-CA417FACA244}" type="datetimeFigureOut">
              <a:rPr lang="zh-CN" altLang="en-US" smtClean="0"/>
              <a:t>2022/12/29</a:t>
            </a:fld>
            <a:endParaRPr lang="zh-CN" altLang="en-US"/>
          </a:p>
        </p:txBody>
      </p:sp>
      <p:sp>
        <p:nvSpPr>
          <p:cNvPr id="5" name="页脚占位符 4">
            <a:extLst>
              <a:ext uri="{FF2B5EF4-FFF2-40B4-BE49-F238E27FC236}">
                <a16:creationId xmlns:a16="http://schemas.microsoft.com/office/drawing/2014/main" id="{71338E24-BB0D-4732-318B-1494BC476F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2883561-005A-B7D7-DAF3-B5ABDD354F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21727D-9498-498A-A6D3-B04049871C0B}" type="slidenum">
              <a:rPr lang="zh-CN" altLang="en-US" smtClean="0"/>
              <a:t>‹#›</a:t>
            </a:fld>
            <a:endParaRPr lang="zh-CN" altLang="en-US"/>
          </a:p>
        </p:txBody>
      </p:sp>
    </p:spTree>
    <p:extLst>
      <p:ext uri="{BB962C8B-B14F-4D97-AF65-F5344CB8AC3E}">
        <p14:creationId xmlns:p14="http://schemas.microsoft.com/office/powerpoint/2010/main" val="4973720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mybinder.org/v2/gh/zczali4403/final_project.git/master?urlpath=%2Fpanel%2Fmybinder"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hyperlink" Target="file:///Users/rosa./Desktop/death_rate.html" TargetMode="External"/><Relationship Id="rId4" Type="http://schemas.openxmlformats.org/officeDocument/2006/relationships/hyperlink" Target="file:///Users/rosa./Desktop/incidence.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4CB07D8-4733-8D0C-8D0E-510C47689CF0}"/>
              </a:ext>
            </a:extLst>
          </p:cNvPr>
          <p:cNvSpPr txBox="1"/>
          <p:nvPr/>
        </p:nvSpPr>
        <p:spPr>
          <a:xfrm>
            <a:off x="0" y="1652836"/>
            <a:ext cx="12191999" cy="3570208"/>
          </a:xfrm>
          <a:prstGeom prst="rect">
            <a:avLst/>
          </a:prstGeom>
          <a:noFill/>
        </p:spPr>
        <p:txBody>
          <a:bodyPr wrap="square">
            <a:spAutoFit/>
          </a:bodyPr>
          <a:lstStyle/>
          <a:p>
            <a:pPr algn="ctr"/>
            <a:r>
              <a:rPr kumimoji="1" lang="en-US" altLang="zh-CN" sz="6600" dirty="0">
                <a:latin typeface="Arial" panose="020B0604020202020204" pitchFamily="34" charset="0"/>
                <a:cs typeface="Arial" panose="020B0604020202020204" pitchFamily="34" charset="0"/>
              </a:rPr>
              <a:t>Cancer</a:t>
            </a:r>
            <a:r>
              <a:rPr kumimoji="1" lang="zh-CN" altLang="en-US" sz="6600" dirty="0">
                <a:latin typeface="Arial" panose="020B0604020202020204" pitchFamily="34" charset="0"/>
                <a:cs typeface="Arial" panose="020B0604020202020204" pitchFamily="34" charset="0"/>
              </a:rPr>
              <a:t> </a:t>
            </a:r>
            <a:r>
              <a:rPr kumimoji="1" lang="en-US" altLang="zh-CN" sz="6600" dirty="0">
                <a:latin typeface="Arial" panose="020B0604020202020204" pitchFamily="34" charset="0"/>
                <a:cs typeface="Arial" panose="020B0604020202020204" pitchFamily="34" charset="0"/>
              </a:rPr>
              <a:t>-</a:t>
            </a:r>
            <a:r>
              <a:rPr kumimoji="1" lang="zh-CN" altLang="en-US" sz="6600" dirty="0">
                <a:latin typeface="Arial" panose="020B0604020202020204" pitchFamily="34" charset="0"/>
                <a:cs typeface="Arial" panose="020B0604020202020204" pitchFamily="34" charset="0"/>
              </a:rPr>
              <a:t> </a:t>
            </a:r>
            <a:r>
              <a:rPr kumimoji="1" lang="en-US" altLang="zh-CN" sz="6600" dirty="0">
                <a:latin typeface="Arial" panose="020B0604020202020204" pitchFamily="34" charset="0"/>
                <a:cs typeface="Arial" panose="020B0604020202020204" pitchFamily="34" charset="0"/>
              </a:rPr>
              <a:t>Our Lifelong Enemy</a:t>
            </a:r>
            <a:endParaRPr kumimoji="1" lang="en-US" altLang="zh-CN" sz="4800" dirty="0">
              <a:latin typeface="Arial" panose="020B0604020202020204" pitchFamily="34" charset="0"/>
              <a:cs typeface="Arial" panose="020B0604020202020204" pitchFamily="34" charset="0"/>
            </a:endParaRPr>
          </a:p>
          <a:p>
            <a:pPr algn="ctr"/>
            <a:endParaRPr kumimoji="1" lang="en-US" altLang="zh-CN" sz="4800" dirty="0">
              <a:latin typeface="Arial" panose="020B0604020202020204" pitchFamily="34" charset="0"/>
              <a:cs typeface="Arial" panose="020B0604020202020204" pitchFamily="34" charset="0"/>
            </a:endParaRPr>
          </a:p>
          <a:p>
            <a:pPr algn="ctr"/>
            <a:r>
              <a:rPr kumimoji="1" lang="en-US" altLang="zh-CN" sz="4000" dirty="0">
                <a:latin typeface="Arial" panose="020B0604020202020204" pitchFamily="34" charset="0"/>
                <a:cs typeface="Arial" panose="020B0604020202020204" pitchFamily="34" charset="0"/>
              </a:rPr>
              <a:t>Group 4</a:t>
            </a:r>
          </a:p>
          <a:p>
            <a:pPr algn="ctr"/>
            <a:r>
              <a:rPr kumimoji="1" lang="en-US" altLang="zh-CN" sz="2400" dirty="0" err="1">
                <a:latin typeface="Arial" panose="020B0604020202020204" pitchFamily="34" charset="0"/>
                <a:cs typeface="Arial" panose="020B0604020202020204" pitchFamily="34" charset="0"/>
              </a:rPr>
              <a:t>Chengzhi</a:t>
            </a:r>
            <a:r>
              <a:rPr kumimoji="1" lang="zh-CN" altLang="en-US" sz="2400" dirty="0">
                <a:latin typeface="Arial" panose="020B0604020202020204" pitchFamily="34" charset="0"/>
                <a:cs typeface="Arial" panose="020B0604020202020204" pitchFamily="34" charset="0"/>
              </a:rPr>
              <a:t> </a:t>
            </a:r>
            <a:r>
              <a:rPr kumimoji="1" lang="en-US" altLang="zh-CN" sz="2400" dirty="0">
                <a:latin typeface="Arial" panose="020B0604020202020204" pitchFamily="34" charset="0"/>
                <a:cs typeface="Arial" panose="020B0604020202020204" pitchFamily="34" charset="0"/>
              </a:rPr>
              <a:t>Zhao,</a:t>
            </a:r>
            <a:r>
              <a:rPr kumimoji="1" lang="zh-CN" altLang="en-US" sz="2400" dirty="0">
                <a:latin typeface="Arial" panose="020B0604020202020204" pitchFamily="34" charset="0"/>
                <a:cs typeface="Arial" panose="020B0604020202020204" pitchFamily="34" charset="0"/>
              </a:rPr>
              <a:t> </a:t>
            </a:r>
            <a:r>
              <a:rPr kumimoji="1" lang="en-US" altLang="zh-CN" sz="2400" dirty="0" err="1">
                <a:latin typeface="Arial" panose="020B0604020202020204" pitchFamily="34" charset="0"/>
                <a:cs typeface="Arial" panose="020B0604020202020204" pitchFamily="34" charset="0"/>
              </a:rPr>
              <a:t>Yunze</a:t>
            </a:r>
            <a:r>
              <a:rPr kumimoji="1" lang="en-US" altLang="zh-CN" sz="2400" dirty="0">
                <a:latin typeface="Arial" panose="020B0604020202020204" pitchFamily="34" charset="0"/>
                <a:cs typeface="Arial" panose="020B0604020202020204" pitchFamily="34" charset="0"/>
              </a:rPr>
              <a:t> Li, Wenyu Li, </a:t>
            </a:r>
            <a:r>
              <a:rPr kumimoji="1" lang="en-US" altLang="zh-CN" sz="2400" dirty="0" err="1">
                <a:latin typeface="Arial" panose="020B0604020202020204" pitchFamily="34" charset="0"/>
                <a:cs typeface="Arial" panose="020B0604020202020204" pitchFamily="34" charset="0"/>
              </a:rPr>
              <a:t>Zilin</a:t>
            </a:r>
            <a:r>
              <a:rPr kumimoji="1" lang="en-US" altLang="zh-CN" sz="2400" dirty="0">
                <a:latin typeface="Arial" panose="020B0604020202020204" pitchFamily="34" charset="0"/>
                <a:cs typeface="Arial" panose="020B0604020202020204" pitchFamily="34" charset="0"/>
              </a:rPr>
              <a:t> Zhuang, </a:t>
            </a:r>
            <a:r>
              <a:rPr kumimoji="1" lang="en-US" altLang="zh-CN" sz="2400" dirty="0" err="1">
                <a:latin typeface="Arial" panose="020B0604020202020204" pitchFamily="34" charset="0"/>
                <a:cs typeface="Arial" panose="020B0604020202020204" pitchFamily="34" charset="0"/>
              </a:rPr>
              <a:t>Zijuan</a:t>
            </a:r>
            <a:r>
              <a:rPr kumimoji="1" lang="en-US" altLang="zh-CN" sz="2400" dirty="0">
                <a:latin typeface="Arial" panose="020B0604020202020204" pitchFamily="34" charset="0"/>
                <a:cs typeface="Arial" panose="020B0604020202020204" pitchFamily="34" charset="0"/>
              </a:rPr>
              <a:t> Tong, Lu Dai</a:t>
            </a:r>
          </a:p>
          <a:p>
            <a:pPr algn="ctr"/>
            <a:endParaRPr kumimoji="1" lang="en-US" altLang="zh-CN" sz="4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234870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D656AF-D58E-C2FA-4F89-663789411F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891" y="3851038"/>
            <a:ext cx="4839629" cy="2915362"/>
          </a:xfrm>
          <a:prstGeom prst="rect">
            <a:avLst/>
          </a:prstGeom>
        </p:spPr>
      </p:pic>
      <p:pic>
        <p:nvPicPr>
          <p:cNvPr id="6" name="Picture 5">
            <a:extLst>
              <a:ext uri="{FF2B5EF4-FFF2-40B4-BE49-F238E27FC236}">
                <a16:creationId xmlns:a16="http://schemas.microsoft.com/office/drawing/2014/main" id="{078E8A90-F5DB-0DF1-4A11-89ED78FC55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250" y="1023038"/>
            <a:ext cx="4839628" cy="2661207"/>
          </a:xfrm>
          <a:prstGeom prst="rect">
            <a:avLst/>
          </a:prstGeom>
        </p:spPr>
      </p:pic>
      <p:pic>
        <p:nvPicPr>
          <p:cNvPr id="8" name="Picture 7">
            <a:extLst>
              <a:ext uri="{FF2B5EF4-FFF2-40B4-BE49-F238E27FC236}">
                <a16:creationId xmlns:a16="http://schemas.microsoft.com/office/drawing/2014/main" id="{B7F46036-B54A-F516-3D89-CF30A8A439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5124" y="1209907"/>
            <a:ext cx="4396315" cy="4438185"/>
          </a:xfrm>
          <a:prstGeom prst="rect">
            <a:avLst/>
          </a:prstGeom>
        </p:spPr>
      </p:pic>
      <p:sp>
        <p:nvSpPr>
          <p:cNvPr id="3" name="文本框 2">
            <a:extLst>
              <a:ext uri="{FF2B5EF4-FFF2-40B4-BE49-F238E27FC236}">
                <a16:creationId xmlns:a16="http://schemas.microsoft.com/office/drawing/2014/main" id="{1E006411-3289-B6EF-18E8-2D4674F16563}"/>
              </a:ext>
            </a:extLst>
          </p:cNvPr>
          <p:cNvSpPr txBox="1"/>
          <p:nvPr/>
        </p:nvSpPr>
        <p:spPr>
          <a:xfrm>
            <a:off x="140355" y="154812"/>
            <a:ext cx="1605317" cy="523220"/>
          </a:xfrm>
          <a:prstGeom prst="rect">
            <a:avLst/>
          </a:prstGeom>
          <a:noFill/>
        </p:spPr>
        <p:txBody>
          <a:bodyPr wrap="square">
            <a:spAutoFit/>
          </a:bodyPr>
          <a:lstStyle>
            <a:defPPr>
              <a:defRPr lang="zh-CN"/>
            </a:defPPr>
            <a:lvl1pPr>
              <a:defRPr sz="2800" b="1">
                <a:latin typeface="Arial" panose="020B0604020202020204" pitchFamily="34" charset="0"/>
                <a:cs typeface="Arial" panose="020B0604020202020204" pitchFamily="34" charset="0"/>
              </a:defRPr>
            </a:lvl1pPr>
          </a:lstStyle>
          <a:p>
            <a:r>
              <a:rPr lang="en-US" altLang="zh-CN" dirty="0"/>
              <a:t>Analyze </a:t>
            </a:r>
            <a:endParaRPr lang="zh-CN" altLang="en-US" dirty="0"/>
          </a:p>
        </p:txBody>
      </p:sp>
      <p:sp>
        <p:nvSpPr>
          <p:cNvPr id="7" name="文本框 6">
            <a:extLst>
              <a:ext uri="{FF2B5EF4-FFF2-40B4-BE49-F238E27FC236}">
                <a16:creationId xmlns:a16="http://schemas.microsoft.com/office/drawing/2014/main" id="{9473A5CE-35B6-9BCB-6F39-5BBF4D680AB2}"/>
              </a:ext>
            </a:extLst>
          </p:cNvPr>
          <p:cNvSpPr txBox="1"/>
          <p:nvPr/>
        </p:nvSpPr>
        <p:spPr>
          <a:xfrm>
            <a:off x="1869941" y="296537"/>
            <a:ext cx="9827792" cy="369332"/>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Analysis of the Reasons for the Fluctuation of the Cancer Incidence Rate in the United States</a:t>
            </a:r>
            <a:endParaRPr lang="zh-CN" altLang="en-US"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0632F148-84BA-DBD7-0FFE-1059A3FAE665}"/>
              </a:ext>
            </a:extLst>
          </p:cNvPr>
          <p:cNvSpPr txBox="1"/>
          <p:nvPr/>
        </p:nvSpPr>
        <p:spPr>
          <a:xfrm>
            <a:off x="9070363" y="6270843"/>
            <a:ext cx="3144882" cy="276999"/>
          </a:xfrm>
          <a:prstGeom prst="rect">
            <a:avLst/>
          </a:prstGeom>
          <a:noFill/>
        </p:spPr>
        <p:txBody>
          <a:bodyPr wrap="square">
            <a:spAutoFit/>
          </a:bodyPr>
          <a:lstStyle>
            <a:defPPr>
              <a:defRPr lang="zh-CN"/>
            </a:defPPr>
            <a:lvl1pPr>
              <a:defRPr sz="1200">
                <a:latin typeface="Arial" panose="020B0604020202020204" pitchFamily="34" charset="0"/>
                <a:cs typeface="Arial" panose="020B0604020202020204" pitchFamily="34" charset="0"/>
              </a:defRPr>
            </a:lvl1pPr>
          </a:lstStyle>
          <a:p>
            <a:r>
              <a:rPr lang="en-US" altLang="zh-CN" dirty="0"/>
              <a:t>Webappa.cdc.gov. Retrieved June 1, 2019.</a:t>
            </a:r>
          </a:p>
        </p:txBody>
      </p:sp>
      <p:sp>
        <p:nvSpPr>
          <p:cNvPr id="12" name="文本框 11">
            <a:extLst>
              <a:ext uri="{FF2B5EF4-FFF2-40B4-BE49-F238E27FC236}">
                <a16:creationId xmlns:a16="http://schemas.microsoft.com/office/drawing/2014/main" id="{E3830808-554E-66E3-B2D9-8B3DD1539E99}"/>
              </a:ext>
            </a:extLst>
          </p:cNvPr>
          <p:cNvSpPr txBox="1"/>
          <p:nvPr/>
        </p:nvSpPr>
        <p:spPr>
          <a:xfrm>
            <a:off x="10015243" y="6499625"/>
            <a:ext cx="2176757" cy="276999"/>
          </a:xfrm>
          <a:prstGeom prst="rect">
            <a:avLst/>
          </a:prstGeom>
          <a:noFill/>
        </p:spPr>
        <p:txBody>
          <a:bodyPr wrap="square">
            <a:spAutoFit/>
          </a:bodyPr>
          <a:lstStyle>
            <a:defPPr>
              <a:defRPr lang="zh-CN"/>
            </a:defPPr>
            <a:lvl1pPr>
              <a:defRPr sz="1200">
                <a:latin typeface="Arial" panose="020B0604020202020204" pitchFamily="34" charset="0"/>
                <a:cs typeface="Arial" panose="020B0604020202020204" pitchFamily="34" charset="0"/>
              </a:defRPr>
            </a:lvl1pPr>
          </a:lstStyle>
          <a:p>
            <a:r>
              <a:rPr lang="en-US" altLang="zh-CN" dirty="0"/>
              <a:t>Gramlich, J. (2022, May 16). </a:t>
            </a:r>
            <a:endParaRPr lang="zh-CN" altLang="en-US" dirty="0"/>
          </a:p>
        </p:txBody>
      </p:sp>
    </p:spTree>
    <p:extLst>
      <p:ext uri="{BB962C8B-B14F-4D97-AF65-F5344CB8AC3E}">
        <p14:creationId xmlns:p14="http://schemas.microsoft.com/office/powerpoint/2010/main" val="1084504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608808-64A9-67A9-8F9D-A7BD5A634598}"/>
              </a:ext>
            </a:extLst>
          </p:cNvPr>
          <p:cNvPicPr>
            <a:picLocks noChangeAspect="1"/>
          </p:cNvPicPr>
          <p:nvPr/>
        </p:nvPicPr>
        <p:blipFill>
          <a:blip r:embed="rId3"/>
          <a:stretch>
            <a:fillRect/>
          </a:stretch>
        </p:blipFill>
        <p:spPr>
          <a:xfrm>
            <a:off x="1009841" y="1309830"/>
            <a:ext cx="9834797" cy="3989350"/>
          </a:xfrm>
          <a:prstGeom prst="rect">
            <a:avLst/>
          </a:prstGeom>
        </p:spPr>
      </p:pic>
      <p:sp>
        <p:nvSpPr>
          <p:cNvPr id="3" name="文本框 2">
            <a:extLst>
              <a:ext uri="{FF2B5EF4-FFF2-40B4-BE49-F238E27FC236}">
                <a16:creationId xmlns:a16="http://schemas.microsoft.com/office/drawing/2014/main" id="{2DDCC2B0-2136-8450-4A94-42A509E5FCB1}"/>
              </a:ext>
            </a:extLst>
          </p:cNvPr>
          <p:cNvSpPr txBox="1"/>
          <p:nvPr/>
        </p:nvSpPr>
        <p:spPr>
          <a:xfrm>
            <a:off x="1906499" y="411169"/>
            <a:ext cx="9827792" cy="369332"/>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Analysis of the Reasons for the Fluctuation of the Cancer Incidence Rate in the United States</a:t>
            </a:r>
            <a:endParaRPr lang="zh-CN" altLang="en-US" dirty="0">
              <a:latin typeface="Arial" panose="020B0604020202020204" pitchFamily="34" charset="0"/>
              <a:cs typeface="Arial" panose="020B0604020202020204" pitchFamily="34" charset="0"/>
            </a:endParaRPr>
          </a:p>
        </p:txBody>
      </p:sp>
      <p:sp>
        <p:nvSpPr>
          <p:cNvPr id="4" name="文本框 3">
            <a:extLst>
              <a:ext uri="{FF2B5EF4-FFF2-40B4-BE49-F238E27FC236}">
                <a16:creationId xmlns:a16="http://schemas.microsoft.com/office/drawing/2014/main" id="{041C2C2E-B7F7-A26B-AD30-BF42D63178A7}"/>
              </a:ext>
            </a:extLst>
          </p:cNvPr>
          <p:cNvSpPr txBox="1"/>
          <p:nvPr/>
        </p:nvSpPr>
        <p:spPr>
          <a:xfrm>
            <a:off x="207183" y="261610"/>
            <a:ext cx="1605317" cy="523220"/>
          </a:xfrm>
          <a:prstGeom prst="rect">
            <a:avLst/>
          </a:prstGeom>
          <a:noFill/>
        </p:spPr>
        <p:txBody>
          <a:bodyPr wrap="square">
            <a:spAutoFit/>
          </a:bodyPr>
          <a:lstStyle>
            <a:defPPr>
              <a:defRPr lang="zh-CN"/>
            </a:defPPr>
            <a:lvl1pPr>
              <a:defRPr sz="2800" b="1">
                <a:latin typeface="Arial" panose="020B0604020202020204" pitchFamily="34" charset="0"/>
                <a:cs typeface="Arial" panose="020B0604020202020204" pitchFamily="34" charset="0"/>
              </a:defRPr>
            </a:lvl1pPr>
          </a:lstStyle>
          <a:p>
            <a:r>
              <a:rPr lang="en-US" altLang="zh-CN" dirty="0"/>
              <a:t>Analyze </a:t>
            </a:r>
            <a:endParaRPr lang="zh-CN" altLang="en-US" dirty="0"/>
          </a:p>
        </p:txBody>
      </p:sp>
      <p:sp>
        <p:nvSpPr>
          <p:cNvPr id="9" name="文本框 8">
            <a:extLst>
              <a:ext uri="{FF2B5EF4-FFF2-40B4-BE49-F238E27FC236}">
                <a16:creationId xmlns:a16="http://schemas.microsoft.com/office/drawing/2014/main" id="{E1BCBBD2-D743-6C34-1056-F14842BB81D8}"/>
              </a:ext>
            </a:extLst>
          </p:cNvPr>
          <p:cNvSpPr txBox="1"/>
          <p:nvPr/>
        </p:nvSpPr>
        <p:spPr>
          <a:xfrm>
            <a:off x="2316430" y="5688339"/>
            <a:ext cx="7559140" cy="369332"/>
          </a:xfrm>
          <a:prstGeom prst="rect">
            <a:avLst/>
          </a:prstGeom>
          <a:noFill/>
        </p:spPr>
        <p:txBody>
          <a:bodyPr wrap="square">
            <a:spAutoFit/>
          </a:bodyPr>
          <a:lstStyle/>
          <a:p>
            <a:r>
              <a:rPr lang="en-US" altLang="zh-CN" b="1" dirty="0">
                <a:latin typeface="Arial" panose="020B0604020202020204" pitchFamily="34" charset="0"/>
                <a:cs typeface="Arial" panose="020B0604020202020204" pitchFamily="34" charset="0"/>
              </a:rPr>
              <a:t>Fluctuations in U.S. cancer rates from 1995-2005 remain a mystery</a:t>
            </a:r>
            <a:endParaRPr lang="zh-CN" altLang="en-US" b="1"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E07A0CEC-039D-1CC0-86CE-828F1FF74CC5}"/>
              </a:ext>
            </a:extLst>
          </p:cNvPr>
          <p:cNvSpPr txBox="1"/>
          <p:nvPr/>
        </p:nvSpPr>
        <p:spPr>
          <a:xfrm>
            <a:off x="8180615" y="6446831"/>
            <a:ext cx="4281351" cy="461665"/>
          </a:xfrm>
          <a:prstGeom prst="rect">
            <a:avLst/>
          </a:prstGeom>
          <a:noFill/>
        </p:spPr>
        <p:txBody>
          <a:bodyPr wrap="square">
            <a:spAutoFit/>
          </a:bodyPr>
          <a:lstStyle/>
          <a:p>
            <a:r>
              <a:rPr lang="en-US" altLang="zh-CN" sz="1200" dirty="0">
                <a:effectLst/>
                <a:latin typeface="Arial" panose="020B0604020202020204" pitchFamily="34" charset="0"/>
                <a:cs typeface="Arial" panose="020B0604020202020204" pitchFamily="34" charset="0"/>
              </a:rPr>
              <a:t>https://fredblog.stlouisfed.org/2016/12/the-puzzle-of-real-median-household-income/?utm_source=series_page</a:t>
            </a:r>
            <a:endParaRPr lang="zh-CN" alt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3895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16" descr="1-s2.0-S1470204520300735-gr1_lrg">
            <a:extLst>
              <a:ext uri="{FF2B5EF4-FFF2-40B4-BE49-F238E27FC236}">
                <a16:creationId xmlns:a16="http://schemas.microsoft.com/office/drawing/2014/main" id="{0710C745-7F33-46A3-3B03-CD068A821A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2565" y="1652830"/>
            <a:ext cx="6869225" cy="3921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4E1A3808-7504-1851-D9D5-FEA637D57BC8}"/>
              </a:ext>
            </a:extLst>
          </p:cNvPr>
          <p:cNvSpPr txBox="1"/>
          <p:nvPr/>
        </p:nvSpPr>
        <p:spPr>
          <a:xfrm>
            <a:off x="1416826" y="1006499"/>
            <a:ext cx="9120842" cy="646331"/>
          </a:xfrm>
          <a:prstGeom prst="rect">
            <a:avLst/>
          </a:prstGeom>
          <a:noFill/>
        </p:spPr>
        <p:txBody>
          <a:bodyPr wrap="square">
            <a:spAutoFit/>
          </a:bodyPr>
          <a:lstStyle/>
          <a:p>
            <a:pPr algn="ctr"/>
            <a:r>
              <a:rPr lang="en-US" altLang="zh-CN" dirty="0">
                <a:latin typeface="Arial" panose="020B0604020202020204" pitchFamily="34" charset="0"/>
                <a:cs typeface="Arial" panose="020B0604020202020204" pitchFamily="34" charset="0"/>
              </a:rPr>
              <a:t>Annual population-based cancer registration and national funding in China</a:t>
            </a:r>
          </a:p>
          <a:p>
            <a:pPr algn="ctr"/>
            <a:r>
              <a:rPr lang="en-US" altLang="zh-CN" dirty="0">
                <a:latin typeface="Arial" panose="020B0604020202020204" pitchFamily="34" charset="0"/>
                <a:cs typeface="Arial" panose="020B0604020202020204" pitchFamily="34" charset="0"/>
              </a:rPr>
              <a:t>1959-2019</a:t>
            </a:r>
            <a:endParaRPr lang="zh-CN" altLang="en-US" dirty="0">
              <a:latin typeface="Arial" panose="020B0604020202020204" pitchFamily="34" charset="0"/>
              <a:cs typeface="Arial" panose="020B0604020202020204" pitchFamily="34" charset="0"/>
            </a:endParaRPr>
          </a:p>
        </p:txBody>
      </p:sp>
      <p:sp>
        <p:nvSpPr>
          <p:cNvPr id="4" name="文本框 3">
            <a:extLst>
              <a:ext uri="{FF2B5EF4-FFF2-40B4-BE49-F238E27FC236}">
                <a16:creationId xmlns:a16="http://schemas.microsoft.com/office/drawing/2014/main" id="{E08FDFBA-E52B-AA85-205F-9E8BAAE55E93}"/>
              </a:ext>
            </a:extLst>
          </p:cNvPr>
          <p:cNvSpPr txBox="1"/>
          <p:nvPr/>
        </p:nvSpPr>
        <p:spPr>
          <a:xfrm>
            <a:off x="9116291" y="6211669"/>
            <a:ext cx="3075709" cy="646331"/>
          </a:xfrm>
          <a:prstGeom prst="rect">
            <a:avLst/>
          </a:prstGeom>
          <a:noFill/>
        </p:spPr>
        <p:txBody>
          <a:bodyPr wrap="square">
            <a:spAutoFit/>
          </a:bodyPr>
          <a:lstStyle/>
          <a:p>
            <a:pPr algn="r"/>
            <a:r>
              <a:rPr lang="en-US" altLang="zh-CN" sz="1200" dirty="0">
                <a:latin typeface="Arial" panose="020B0604020202020204" pitchFamily="34" charset="0"/>
                <a:cs typeface="Arial" panose="020B0604020202020204" pitchFamily="34" charset="0"/>
              </a:rPr>
              <a:t>[1] Wei W et al. Lancet Oncol. 2020 Jul;21(7):e342-e349. </a:t>
            </a:r>
            <a:r>
              <a:rPr lang="en-US" altLang="zh-CN" sz="1200" dirty="0" err="1">
                <a:latin typeface="Arial" panose="020B0604020202020204" pitchFamily="34" charset="0"/>
                <a:cs typeface="Arial" panose="020B0604020202020204" pitchFamily="34" charset="0"/>
              </a:rPr>
              <a:t>doi</a:t>
            </a:r>
            <a:r>
              <a:rPr lang="en-US" altLang="zh-CN" sz="1200" dirty="0">
                <a:latin typeface="Arial" panose="020B0604020202020204" pitchFamily="34" charset="0"/>
                <a:cs typeface="Arial" panose="020B0604020202020204" pitchFamily="34" charset="0"/>
              </a:rPr>
              <a:t>: 10.1016/S1470-2045(20)30073-5. PMID: 32615118</a:t>
            </a:r>
            <a:endParaRPr lang="zh-CN" altLang="en-US" sz="1200" dirty="0">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8D24CCB5-BE2B-9AC8-2FE4-23B4BC7B38B8}"/>
              </a:ext>
            </a:extLst>
          </p:cNvPr>
          <p:cNvSpPr txBox="1"/>
          <p:nvPr/>
        </p:nvSpPr>
        <p:spPr>
          <a:xfrm>
            <a:off x="2158339" y="307403"/>
            <a:ext cx="8101941" cy="369332"/>
          </a:xfrm>
          <a:prstGeom prst="rect">
            <a:avLst/>
          </a:prstGeom>
          <a:noFill/>
        </p:spPr>
        <p:txBody>
          <a:bodyPr wrap="square">
            <a:spAutoFit/>
          </a:bodyPr>
          <a:lstStyle>
            <a:defPPr>
              <a:defRPr lang="zh-CN"/>
            </a:defPPr>
            <a:lvl1pPr>
              <a:defRPr>
                <a:latin typeface="Arial" panose="020B0604020202020204" pitchFamily="34" charset="0"/>
                <a:cs typeface="Arial" panose="020B0604020202020204" pitchFamily="34" charset="0"/>
              </a:defRPr>
            </a:lvl1pPr>
          </a:lstStyle>
          <a:p>
            <a:r>
              <a:rPr lang="en-US" altLang="zh-CN" dirty="0"/>
              <a:t>Analysis of the Causes of the Increasing Trend of Cancer Incidence in China</a:t>
            </a:r>
            <a:endParaRPr lang="zh-CN" altLang="en-US" dirty="0"/>
          </a:p>
        </p:txBody>
      </p:sp>
      <p:sp>
        <p:nvSpPr>
          <p:cNvPr id="8" name="文本框 7">
            <a:extLst>
              <a:ext uri="{FF2B5EF4-FFF2-40B4-BE49-F238E27FC236}">
                <a16:creationId xmlns:a16="http://schemas.microsoft.com/office/drawing/2014/main" id="{981CAECE-9888-D897-A4B8-4DDE63452868}"/>
              </a:ext>
            </a:extLst>
          </p:cNvPr>
          <p:cNvSpPr txBox="1"/>
          <p:nvPr/>
        </p:nvSpPr>
        <p:spPr>
          <a:xfrm>
            <a:off x="152231" y="131099"/>
            <a:ext cx="1605317" cy="523220"/>
          </a:xfrm>
          <a:prstGeom prst="rect">
            <a:avLst/>
          </a:prstGeom>
          <a:noFill/>
        </p:spPr>
        <p:txBody>
          <a:bodyPr wrap="square">
            <a:spAutoFit/>
          </a:bodyPr>
          <a:lstStyle>
            <a:defPPr>
              <a:defRPr lang="zh-CN"/>
            </a:defPPr>
            <a:lvl1pPr>
              <a:defRPr sz="2800" b="1">
                <a:latin typeface="Arial" panose="020B0604020202020204" pitchFamily="34" charset="0"/>
                <a:cs typeface="Arial" panose="020B0604020202020204" pitchFamily="34" charset="0"/>
              </a:defRPr>
            </a:lvl1pPr>
          </a:lstStyle>
          <a:p>
            <a:r>
              <a:rPr lang="en-US" altLang="zh-CN" dirty="0"/>
              <a:t>Analyze </a:t>
            </a:r>
            <a:endParaRPr lang="zh-CN" altLang="en-US" dirty="0"/>
          </a:p>
        </p:txBody>
      </p:sp>
      <p:sp>
        <p:nvSpPr>
          <p:cNvPr id="10" name="文本框 9">
            <a:extLst>
              <a:ext uri="{FF2B5EF4-FFF2-40B4-BE49-F238E27FC236}">
                <a16:creationId xmlns:a16="http://schemas.microsoft.com/office/drawing/2014/main" id="{3CA51C31-A44F-B0D0-3D05-7C70C882F4A0}"/>
              </a:ext>
            </a:extLst>
          </p:cNvPr>
          <p:cNvSpPr txBox="1"/>
          <p:nvPr/>
        </p:nvSpPr>
        <p:spPr>
          <a:xfrm>
            <a:off x="1108068" y="5888503"/>
            <a:ext cx="7874964" cy="646331"/>
          </a:xfrm>
          <a:prstGeom prst="rect">
            <a:avLst/>
          </a:prstGeom>
          <a:noFill/>
        </p:spPr>
        <p:txBody>
          <a:bodyPr wrap="square">
            <a:spAutoFit/>
          </a:bodyPr>
          <a:lstStyle/>
          <a:p>
            <a:r>
              <a:rPr lang="en-US" altLang="zh-CN" b="1" dirty="0">
                <a:latin typeface="Arial" panose="020B0604020202020204" pitchFamily="34" charset="0"/>
                <a:cs typeface="Arial" panose="020B0604020202020204" pitchFamily="34" charset="0"/>
              </a:rPr>
              <a:t>The establishment of a national cancer registry and follow-up program is a possible reason for the increase in cancer incidence in China</a:t>
            </a:r>
            <a:endParaRPr lang="zh-CN"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40240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A33EAA3-2206-C251-C426-935817C860EF}"/>
              </a:ext>
            </a:extLst>
          </p:cNvPr>
          <p:cNvSpPr txBox="1"/>
          <p:nvPr/>
        </p:nvSpPr>
        <p:spPr>
          <a:xfrm>
            <a:off x="229191" y="219987"/>
            <a:ext cx="6509812" cy="523220"/>
          </a:xfrm>
          <a:prstGeom prst="rect">
            <a:avLst/>
          </a:prstGeom>
          <a:noFill/>
        </p:spPr>
        <p:txBody>
          <a:bodyPr wrap="square">
            <a:spAutoFit/>
          </a:bodyPr>
          <a:lstStyle/>
          <a:p>
            <a:r>
              <a:rPr lang="en-US" altLang="zh-CN" sz="2800" dirty="0">
                <a:latin typeface="Arial" panose="020B0604020202020204" pitchFamily="34" charset="0"/>
                <a:cs typeface="Arial" panose="020B0604020202020204" pitchFamily="34" charset="0"/>
              </a:rPr>
              <a:t>Data description and code explanation</a:t>
            </a:r>
            <a:endParaRPr lang="zh-CN" altLang="en-US" sz="2800" dirty="0">
              <a:latin typeface="Arial" panose="020B0604020202020204" pitchFamily="34" charset="0"/>
              <a:cs typeface="Arial" panose="020B0604020202020204" pitchFamily="34" charset="0"/>
            </a:endParaRPr>
          </a:p>
        </p:txBody>
      </p:sp>
      <p:sp>
        <p:nvSpPr>
          <p:cNvPr id="4" name="文本框 3">
            <a:extLst>
              <a:ext uri="{FF2B5EF4-FFF2-40B4-BE49-F238E27FC236}">
                <a16:creationId xmlns:a16="http://schemas.microsoft.com/office/drawing/2014/main" id="{70C7CCE3-D17E-3977-6154-46AE29CE3818}"/>
              </a:ext>
            </a:extLst>
          </p:cNvPr>
          <p:cNvSpPr txBox="1"/>
          <p:nvPr/>
        </p:nvSpPr>
        <p:spPr>
          <a:xfrm>
            <a:off x="616907" y="1218248"/>
            <a:ext cx="6122095" cy="369332"/>
          </a:xfrm>
          <a:prstGeom prst="rect">
            <a:avLst/>
          </a:prstGeom>
          <a:noFill/>
        </p:spPr>
        <p:txBody>
          <a:bodyPr wrap="square">
            <a:spAutoFit/>
          </a:bodyPr>
          <a:lstStyle/>
          <a:p>
            <a:r>
              <a:rPr lang="en-US" altLang="zh-CN" b="1" dirty="0">
                <a:latin typeface="Arial" panose="020B0604020202020204" pitchFamily="34" charset="0"/>
                <a:cs typeface="Arial" panose="020B0604020202020204" pitchFamily="34" charset="0"/>
              </a:rPr>
              <a:t>Data:</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death-rate-from-cancers-vs-average-income.csv</a:t>
            </a:r>
          </a:p>
        </p:txBody>
      </p:sp>
      <p:pic>
        <p:nvPicPr>
          <p:cNvPr id="6" name="图片 5">
            <a:extLst>
              <a:ext uri="{FF2B5EF4-FFF2-40B4-BE49-F238E27FC236}">
                <a16:creationId xmlns:a16="http://schemas.microsoft.com/office/drawing/2014/main" id="{4CF1C5A4-1B5F-D4E9-88B7-B8718AE5D8DA}"/>
              </a:ext>
            </a:extLst>
          </p:cNvPr>
          <p:cNvPicPr>
            <a:picLocks noChangeAspect="1"/>
          </p:cNvPicPr>
          <p:nvPr/>
        </p:nvPicPr>
        <p:blipFill>
          <a:blip r:embed="rId2"/>
          <a:stretch>
            <a:fillRect/>
          </a:stretch>
        </p:blipFill>
        <p:spPr>
          <a:xfrm>
            <a:off x="377816" y="1587580"/>
            <a:ext cx="6361187" cy="2069023"/>
          </a:xfrm>
          <a:prstGeom prst="rect">
            <a:avLst/>
          </a:prstGeom>
        </p:spPr>
      </p:pic>
    </p:spTree>
    <p:extLst>
      <p:ext uri="{BB962C8B-B14F-4D97-AF65-F5344CB8AC3E}">
        <p14:creationId xmlns:p14="http://schemas.microsoft.com/office/powerpoint/2010/main" val="14847239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图片 8" descr="1672037740538">
            <a:extLst>
              <a:ext uri="{FF2B5EF4-FFF2-40B4-BE49-F238E27FC236}">
                <a16:creationId xmlns:a16="http://schemas.microsoft.com/office/drawing/2014/main" id="{6EEBE611-81BA-6E6D-D80B-54D684D97E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329" y="1259075"/>
            <a:ext cx="4952436" cy="4745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8815F1FE-570A-EAC7-4AB9-13202685390C}"/>
              </a:ext>
            </a:extLst>
          </p:cNvPr>
          <p:cNvSpPr txBox="1"/>
          <p:nvPr/>
        </p:nvSpPr>
        <p:spPr>
          <a:xfrm>
            <a:off x="2689703" y="889743"/>
            <a:ext cx="6812593" cy="369332"/>
          </a:xfrm>
          <a:prstGeom prst="rect">
            <a:avLst/>
          </a:prstGeom>
          <a:noFill/>
        </p:spPr>
        <p:txBody>
          <a:bodyPr wrap="square">
            <a:spAutoFit/>
          </a:bodyPr>
          <a:lstStyle>
            <a:defPPr>
              <a:defRPr lang="zh-CN"/>
            </a:defPPr>
            <a:lvl1pPr algn="ctr">
              <a:defRPr>
                <a:latin typeface="Arial" panose="020B0604020202020204" pitchFamily="34" charset="0"/>
                <a:cs typeface="Arial" panose="020B0604020202020204" pitchFamily="34" charset="0"/>
              </a:defRPr>
            </a:lvl1pPr>
          </a:lstStyle>
          <a:p>
            <a:r>
              <a:rPr lang="en-US" altLang="zh-CN" dirty="0"/>
              <a:t>The relationship between GDP per capita and cancer mortality</a:t>
            </a:r>
            <a:endParaRPr lang="zh-CN" altLang="en-US" dirty="0"/>
          </a:p>
        </p:txBody>
      </p:sp>
      <p:pic>
        <p:nvPicPr>
          <p:cNvPr id="4100" name="Picture 4">
            <a:extLst>
              <a:ext uri="{FF2B5EF4-FFF2-40B4-BE49-F238E27FC236}">
                <a16:creationId xmlns:a16="http://schemas.microsoft.com/office/drawing/2014/main" id="{6F7DC0AA-8F67-6B1F-ECDD-67EAAC0F58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442582"/>
            <a:ext cx="4473523" cy="452435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655DA16B-BF8C-0867-1FEC-E3D53AE68CEC}"/>
              </a:ext>
            </a:extLst>
          </p:cNvPr>
          <p:cNvSpPr txBox="1"/>
          <p:nvPr/>
        </p:nvSpPr>
        <p:spPr>
          <a:xfrm>
            <a:off x="3354188" y="2294052"/>
            <a:ext cx="960852" cy="369332"/>
          </a:xfrm>
          <a:prstGeom prst="rect">
            <a:avLst/>
          </a:prstGeom>
          <a:noFill/>
        </p:spPr>
        <p:txBody>
          <a:bodyPr wrap="square">
            <a:spAutoFit/>
          </a:bodyPr>
          <a:lstStyle>
            <a:defPPr>
              <a:defRPr lang="zh-CN"/>
            </a:defPPr>
            <a:lvl1pPr algn="ctr">
              <a:defRPr>
                <a:latin typeface="Arial" panose="020B0604020202020204" pitchFamily="34" charset="0"/>
                <a:cs typeface="Arial" panose="020B0604020202020204" pitchFamily="34" charset="0"/>
              </a:defRPr>
            </a:lvl1pPr>
          </a:lstStyle>
          <a:p>
            <a:r>
              <a:rPr lang="en-US" altLang="zh-CN" dirty="0"/>
              <a:t>China  </a:t>
            </a:r>
            <a:endParaRPr lang="zh-CN" altLang="en-US" dirty="0"/>
          </a:p>
        </p:txBody>
      </p:sp>
      <p:sp>
        <p:nvSpPr>
          <p:cNvPr id="5" name="文本框 4">
            <a:extLst>
              <a:ext uri="{FF2B5EF4-FFF2-40B4-BE49-F238E27FC236}">
                <a16:creationId xmlns:a16="http://schemas.microsoft.com/office/drawing/2014/main" id="{DCD71F10-9B05-888C-FBBD-CD4CA8DDE090}"/>
              </a:ext>
            </a:extLst>
          </p:cNvPr>
          <p:cNvSpPr txBox="1"/>
          <p:nvPr/>
        </p:nvSpPr>
        <p:spPr>
          <a:xfrm>
            <a:off x="8424097" y="2294052"/>
            <a:ext cx="1791436" cy="369332"/>
          </a:xfrm>
          <a:prstGeom prst="rect">
            <a:avLst/>
          </a:prstGeom>
          <a:noFill/>
        </p:spPr>
        <p:txBody>
          <a:bodyPr wrap="square">
            <a:spAutoFit/>
          </a:bodyPr>
          <a:lstStyle>
            <a:defPPr>
              <a:defRPr lang="zh-CN"/>
            </a:defPPr>
            <a:lvl1pPr algn="ctr">
              <a:defRPr>
                <a:latin typeface="Arial" panose="020B0604020202020204" pitchFamily="34" charset="0"/>
                <a:cs typeface="Arial" panose="020B0604020202020204" pitchFamily="34" charset="0"/>
              </a:defRPr>
            </a:lvl1pPr>
          </a:lstStyle>
          <a:p>
            <a:r>
              <a:rPr lang="en-US" altLang="zh-CN" dirty="0"/>
              <a:t>United States</a:t>
            </a:r>
            <a:endParaRPr lang="zh-CN" altLang="en-US" dirty="0"/>
          </a:p>
        </p:txBody>
      </p:sp>
      <p:sp>
        <p:nvSpPr>
          <p:cNvPr id="14" name="文本框 13">
            <a:extLst>
              <a:ext uri="{FF2B5EF4-FFF2-40B4-BE49-F238E27FC236}">
                <a16:creationId xmlns:a16="http://schemas.microsoft.com/office/drawing/2014/main" id="{F426149C-9AEC-2784-3032-26332BA22DD1}"/>
              </a:ext>
            </a:extLst>
          </p:cNvPr>
          <p:cNvSpPr txBox="1"/>
          <p:nvPr/>
        </p:nvSpPr>
        <p:spPr>
          <a:xfrm>
            <a:off x="1966544" y="6189877"/>
            <a:ext cx="8602979" cy="369332"/>
          </a:xfrm>
          <a:prstGeom prst="rect">
            <a:avLst/>
          </a:prstGeom>
          <a:noFill/>
        </p:spPr>
        <p:txBody>
          <a:bodyPr wrap="square">
            <a:spAutoFit/>
          </a:bodyPr>
          <a:lstStyle/>
          <a:p>
            <a:r>
              <a:rPr lang="en-US" altLang="zh-CN" b="1">
                <a:latin typeface="Arial" panose="020B0604020202020204" pitchFamily="34" charset="0"/>
                <a:cs typeface="Arial" panose="020B0604020202020204" pitchFamily="34" charset="0"/>
              </a:rPr>
              <a:t>Economic level may be one of the reasons affecting regional cancer mortality</a:t>
            </a:r>
            <a:endParaRPr lang="zh-CN" altLang="en-US" b="1" dirty="0">
              <a:latin typeface="Arial" panose="020B0604020202020204" pitchFamily="34" charset="0"/>
              <a:cs typeface="Arial" panose="020B0604020202020204" pitchFamily="34" charset="0"/>
            </a:endParaRPr>
          </a:p>
        </p:txBody>
      </p:sp>
      <p:sp>
        <p:nvSpPr>
          <p:cNvPr id="2" name="文本框 1">
            <a:extLst>
              <a:ext uri="{FF2B5EF4-FFF2-40B4-BE49-F238E27FC236}">
                <a16:creationId xmlns:a16="http://schemas.microsoft.com/office/drawing/2014/main" id="{32176B1A-61E1-124A-A72A-BA5F0FF43C06}"/>
              </a:ext>
            </a:extLst>
          </p:cNvPr>
          <p:cNvSpPr txBox="1"/>
          <p:nvPr/>
        </p:nvSpPr>
        <p:spPr>
          <a:xfrm>
            <a:off x="57228" y="0"/>
            <a:ext cx="3227119" cy="523220"/>
          </a:xfrm>
          <a:prstGeom prst="rect">
            <a:avLst/>
          </a:prstGeom>
          <a:noFill/>
        </p:spPr>
        <p:txBody>
          <a:bodyPr wrap="square">
            <a:spAutoFit/>
          </a:bodyPr>
          <a:lstStyle>
            <a:defPPr>
              <a:defRPr lang="zh-CN"/>
            </a:defPPr>
            <a:lvl1pPr>
              <a:defRPr sz="2800" b="1">
                <a:latin typeface="Arial" panose="020B0604020202020204" pitchFamily="34" charset="0"/>
                <a:cs typeface="Arial" panose="020B0604020202020204" pitchFamily="34" charset="0"/>
              </a:defRPr>
            </a:lvl1pPr>
          </a:lstStyle>
          <a:p>
            <a:r>
              <a:rPr lang="en-US" altLang="zh-CN" dirty="0"/>
              <a:t>Data visualization</a:t>
            </a:r>
            <a:endParaRPr lang="zh-CN" altLang="en-US" dirty="0"/>
          </a:p>
        </p:txBody>
      </p:sp>
    </p:spTree>
    <p:extLst>
      <p:ext uri="{BB962C8B-B14F-4D97-AF65-F5344CB8AC3E}">
        <p14:creationId xmlns:p14="http://schemas.microsoft.com/office/powerpoint/2010/main" val="12782897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B23DAB52-5CF1-CFFC-C791-025606711F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592" y="1533537"/>
            <a:ext cx="4459267" cy="450994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91CE0445-8D47-B05A-ECE8-859D62B30634}"/>
              </a:ext>
            </a:extLst>
          </p:cNvPr>
          <p:cNvSpPr txBox="1"/>
          <p:nvPr/>
        </p:nvSpPr>
        <p:spPr>
          <a:xfrm>
            <a:off x="2576551" y="2073607"/>
            <a:ext cx="723378" cy="369332"/>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Iraq</a:t>
            </a:r>
            <a:endParaRPr lang="zh-CN" altLang="en-US" dirty="0">
              <a:latin typeface="Arial" panose="020B0604020202020204" pitchFamily="34" charset="0"/>
              <a:cs typeface="Arial" panose="020B0604020202020204" pitchFamily="34" charset="0"/>
            </a:endParaRPr>
          </a:p>
        </p:txBody>
      </p:sp>
      <p:sp>
        <p:nvSpPr>
          <p:cNvPr id="4" name="文本框 3">
            <a:extLst>
              <a:ext uri="{FF2B5EF4-FFF2-40B4-BE49-F238E27FC236}">
                <a16:creationId xmlns:a16="http://schemas.microsoft.com/office/drawing/2014/main" id="{EF00CF20-C82F-525B-6D19-83F8CAEE5E28}"/>
              </a:ext>
            </a:extLst>
          </p:cNvPr>
          <p:cNvSpPr txBox="1"/>
          <p:nvPr/>
        </p:nvSpPr>
        <p:spPr>
          <a:xfrm>
            <a:off x="1656835" y="771591"/>
            <a:ext cx="3459353" cy="646331"/>
          </a:xfrm>
          <a:prstGeom prst="rect">
            <a:avLst/>
          </a:prstGeom>
          <a:noFill/>
        </p:spPr>
        <p:txBody>
          <a:bodyPr wrap="square">
            <a:spAutoFit/>
          </a:bodyPr>
          <a:lstStyle/>
          <a:p>
            <a:r>
              <a:rPr lang="en-US" altLang="zh-CN" sz="1800" kern="100" dirty="0">
                <a:effectLst/>
                <a:latin typeface="Arial" panose="020B0604020202020204" pitchFamily="34" charset="0"/>
                <a:ea typeface="宋体" panose="02010600030101010101" pitchFamily="2" charset="-122"/>
                <a:cs typeface="Arial" panose="020B0604020202020204" pitchFamily="34" charset="0"/>
              </a:rPr>
              <a:t>The relationship between GDP per capita and cancer mortality</a:t>
            </a:r>
            <a:endParaRPr lang="zh-CN" altLang="en-US" dirty="0">
              <a:latin typeface="Arial" panose="020B0604020202020204" pitchFamily="34" charset="0"/>
              <a:cs typeface="Arial" panose="020B0604020202020204" pitchFamily="34" charset="0"/>
            </a:endParaRPr>
          </a:p>
        </p:txBody>
      </p:sp>
      <p:grpSp>
        <p:nvGrpSpPr>
          <p:cNvPr id="7" name="组合 6">
            <a:extLst>
              <a:ext uri="{FF2B5EF4-FFF2-40B4-BE49-F238E27FC236}">
                <a16:creationId xmlns:a16="http://schemas.microsoft.com/office/drawing/2014/main" id="{844E54DA-521F-D81B-72E9-62A4A0F9B773}"/>
              </a:ext>
            </a:extLst>
          </p:cNvPr>
          <p:cNvGrpSpPr/>
          <p:nvPr/>
        </p:nvGrpSpPr>
        <p:grpSpPr>
          <a:xfrm>
            <a:off x="6803288" y="1185600"/>
            <a:ext cx="3731877" cy="2175605"/>
            <a:chOff x="6202039" y="3866873"/>
            <a:chExt cx="3731877" cy="2175605"/>
          </a:xfrm>
        </p:grpSpPr>
        <p:pic>
          <p:nvPicPr>
            <p:cNvPr id="8" name="图片 7">
              <a:extLst>
                <a:ext uri="{FF2B5EF4-FFF2-40B4-BE49-F238E27FC236}">
                  <a16:creationId xmlns:a16="http://schemas.microsoft.com/office/drawing/2014/main" id="{2BEE5E49-2EB7-1F74-8F45-F425104092FA}"/>
                </a:ext>
              </a:extLst>
            </p:cNvPr>
            <p:cNvPicPr>
              <a:picLocks noChangeAspect="1"/>
            </p:cNvPicPr>
            <p:nvPr/>
          </p:nvPicPr>
          <p:blipFill>
            <a:blip r:embed="rId4"/>
            <a:stretch>
              <a:fillRect/>
            </a:stretch>
          </p:blipFill>
          <p:spPr>
            <a:xfrm>
              <a:off x="6202039" y="3866873"/>
              <a:ext cx="3731877" cy="2175605"/>
            </a:xfrm>
            <a:prstGeom prst="rect">
              <a:avLst/>
            </a:prstGeom>
          </p:spPr>
        </p:pic>
        <p:sp>
          <p:nvSpPr>
            <p:cNvPr id="9" name="椭圆 8">
              <a:extLst>
                <a:ext uri="{FF2B5EF4-FFF2-40B4-BE49-F238E27FC236}">
                  <a16:creationId xmlns:a16="http://schemas.microsoft.com/office/drawing/2014/main" id="{7DB4664B-F119-07C7-6B4D-DA0011125236}"/>
                </a:ext>
              </a:extLst>
            </p:cNvPr>
            <p:cNvSpPr/>
            <p:nvPr/>
          </p:nvSpPr>
          <p:spPr>
            <a:xfrm>
              <a:off x="7578429" y="4754880"/>
              <a:ext cx="1074082" cy="983376"/>
            </a:xfrm>
            <a:prstGeom prst="ellipse">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片 11">
            <a:extLst>
              <a:ext uri="{FF2B5EF4-FFF2-40B4-BE49-F238E27FC236}">
                <a16:creationId xmlns:a16="http://schemas.microsoft.com/office/drawing/2014/main" id="{6830B63A-2A17-163D-AF39-910827008153}"/>
              </a:ext>
            </a:extLst>
          </p:cNvPr>
          <p:cNvPicPr>
            <a:picLocks noChangeAspect="1"/>
          </p:cNvPicPr>
          <p:nvPr/>
        </p:nvPicPr>
        <p:blipFill>
          <a:blip r:embed="rId5"/>
          <a:stretch>
            <a:fillRect/>
          </a:stretch>
        </p:blipFill>
        <p:spPr>
          <a:xfrm>
            <a:off x="6798854" y="3640795"/>
            <a:ext cx="3727443" cy="2479017"/>
          </a:xfrm>
          <a:prstGeom prst="rect">
            <a:avLst/>
          </a:prstGeom>
        </p:spPr>
      </p:pic>
      <p:sp>
        <p:nvSpPr>
          <p:cNvPr id="17" name="椭圆 16">
            <a:extLst>
              <a:ext uri="{FF2B5EF4-FFF2-40B4-BE49-F238E27FC236}">
                <a16:creationId xmlns:a16="http://schemas.microsoft.com/office/drawing/2014/main" id="{ED05D063-CC54-1953-5D2E-8B3B18B3587A}"/>
              </a:ext>
            </a:extLst>
          </p:cNvPr>
          <p:cNvSpPr/>
          <p:nvPr/>
        </p:nvSpPr>
        <p:spPr>
          <a:xfrm>
            <a:off x="8407234" y="4289028"/>
            <a:ext cx="1074082" cy="983376"/>
          </a:xfrm>
          <a:prstGeom prst="ellipse">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5483F51-5B1E-0E2A-D71A-328505EF82D8}"/>
              </a:ext>
            </a:extLst>
          </p:cNvPr>
          <p:cNvSpPr txBox="1"/>
          <p:nvPr/>
        </p:nvSpPr>
        <p:spPr>
          <a:xfrm>
            <a:off x="57228" y="0"/>
            <a:ext cx="3227119" cy="523220"/>
          </a:xfrm>
          <a:prstGeom prst="rect">
            <a:avLst/>
          </a:prstGeom>
          <a:noFill/>
        </p:spPr>
        <p:txBody>
          <a:bodyPr wrap="square">
            <a:spAutoFit/>
          </a:bodyPr>
          <a:lstStyle>
            <a:defPPr>
              <a:defRPr lang="zh-CN"/>
            </a:defPPr>
            <a:lvl1pPr>
              <a:defRPr sz="2800" b="1">
                <a:latin typeface="Arial" panose="020B0604020202020204" pitchFamily="34" charset="0"/>
                <a:cs typeface="Arial" panose="020B0604020202020204" pitchFamily="34" charset="0"/>
              </a:defRPr>
            </a:lvl1pPr>
          </a:lstStyle>
          <a:p>
            <a:r>
              <a:rPr lang="en-US" altLang="zh-CN" dirty="0"/>
              <a:t>Data visualization</a:t>
            </a:r>
            <a:endParaRPr lang="zh-CN" altLang="en-US" dirty="0"/>
          </a:p>
        </p:txBody>
      </p:sp>
      <p:sp>
        <p:nvSpPr>
          <p:cNvPr id="6" name="文本框 5">
            <a:extLst>
              <a:ext uri="{FF2B5EF4-FFF2-40B4-BE49-F238E27FC236}">
                <a16:creationId xmlns:a16="http://schemas.microsoft.com/office/drawing/2014/main" id="{773EC3C5-690D-5FEF-BB65-888AAE4BE8F3}"/>
              </a:ext>
            </a:extLst>
          </p:cNvPr>
          <p:cNvSpPr txBox="1"/>
          <p:nvPr/>
        </p:nvSpPr>
        <p:spPr>
          <a:xfrm>
            <a:off x="6928842" y="653835"/>
            <a:ext cx="3575754"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Cancer incidence in Iraq in 2017</a:t>
            </a:r>
            <a:endParaRPr lang="zh-CN" altLang="en-US"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3C621315-1604-7D8D-4D4C-6070848D133E}"/>
              </a:ext>
            </a:extLst>
          </p:cNvPr>
          <p:cNvSpPr txBox="1"/>
          <p:nvPr/>
        </p:nvSpPr>
        <p:spPr>
          <a:xfrm>
            <a:off x="6959411" y="6214736"/>
            <a:ext cx="3575754"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Cancer death rate in Iraq in 2017</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1234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E5C14C8-C09D-AD1F-0896-8091A4FADA0C}"/>
              </a:ext>
            </a:extLst>
          </p:cNvPr>
          <p:cNvSpPr txBox="1"/>
          <p:nvPr/>
        </p:nvSpPr>
        <p:spPr>
          <a:xfrm>
            <a:off x="4579397" y="713460"/>
            <a:ext cx="3033203" cy="369332"/>
          </a:xfrm>
          <a:prstGeom prst="rect">
            <a:avLst/>
          </a:prstGeom>
          <a:noFill/>
        </p:spPr>
        <p:txBody>
          <a:bodyPr wrap="none" rtlCol="0">
            <a:spAutoFit/>
          </a:bodyPr>
          <a:lstStyle/>
          <a:p>
            <a:r>
              <a:rPr lang="en-US" altLang="zh-CN" b="1" dirty="0"/>
              <a:t>Partial code demonstration</a:t>
            </a:r>
            <a:endParaRPr lang="zh-CN" altLang="en-US" b="1" dirty="0"/>
          </a:p>
        </p:txBody>
      </p:sp>
      <p:pic>
        <p:nvPicPr>
          <p:cNvPr id="4" name="图片 3">
            <a:extLst>
              <a:ext uri="{FF2B5EF4-FFF2-40B4-BE49-F238E27FC236}">
                <a16:creationId xmlns:a16="http://schemas.microsoft.com/office/drawing/2014/main" id="{AA5BACC9-0EE8-2A99-7F23-41E6A3086682}"/>
              </a:ext>
            </a:extLst>
          </p:cNvPr>
          <p:cNvPicPr>
            <a:picLocks noChangeAspect="1"/>
          </p:cNvPicPr>
          <p:nvPr/>
        </p:nvPicPr>
        <p:blipFill>
          <a:blip r:embed="rId3"/>
          <a:stretch>
            <a:fillRect/>
          </a:stretch>
        </p:blipFill>
        <p:spPr>
          <a:xfrm>
            <a:off x="656391" y="2312727"/>
            <a:ext cx="10879218" cy="1870206"/>
          </a:xfrm>
          <a:prstGeom prst="rect">
            <a:avLst/>
          </a:prstGeom>
        </p:spPr>
      </p:pic>
    </p:spTree>
    <p:extLst>
      <p:ext uri="{BB962C8B-B14F-4D97-AF65-F5344CB8AC3E}">
        <p14:creationId xmlns:p14="http://schemas.microsoft.com/office/powerpoint/2010/main" val="2140793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03C736A5-A0FD-63DF-ECDC-0266E1E4B577}"/>
              </a:ext>
            </a:extLst>
          </p:cNvPr>
          <p:cNvPicPr>
            <a:picLocks noChangeAspect="1"/>
          </p:cNvPicPr>
          <p:nvPr/>
        </p:nvPicPr>
        <p:blipFill>
          <a:blip r:embed="rId3"/>
          <a:stretch>
            <a:fillRect/>
          </a:stretch>
        </p:blipFill>
        <p:spPr>
          <a:xfrm>
            <a:off x="0" y="612660"/>
            <a:ext cx="6731450" cy="3827831"/>
          </a:xfrm>
          <a:prstGeom prst="rect">
            <a:avLst/>
          </a:prstGeom>
        </p:spPr>
      </p:pic>
      <p:pic>
        <p:nvPicPr>
          <p:cNvPr id="16" name="图片 15">
            <a:extLst>
              <a:ext uri="{FF2B5EF4-FFF2-40B4-BE49-F238E27FC236}">
                <a16:creationId xmlns:a16="http://schemas.microsoft.com/office/drawing/2014/main" id="{2E9447E8-9113-5DF7-CD74-500694B1DBCD}"/>
              </a:ext>
            </a:extLst>
          </p:cNvPr>
          <p:cNvPicPr>
            <a:picLocks noChangeAspect="1"/>
          </p:cNvPicPr>
          <p:nvPr/>
        </p:nvPicPr>
        <p:blipFill>
          <a:blip r:embed="rId4"/>
          <a:stretch>
            <a:fillRect/>
          </a:stretch>
        </p:blipFill>
        <p:spPr>
          <a:xfrm>
            <a:off x="6777990" y="612660"/>
            <a:ext cx="5414010" cy="3749069"/>
          </a:xfrm>
          <a:prstGeom prst="rect">
            <a:avLst/>
          </a:prstGeom>
        </p:spPr>
      </p:pic>
      <p:pic>
        <p:nvPicPr>
          <p:cNvPr id="18" name="图片 17">
            <a:extLst>
              <a:ext uri="{FF2B5EF4-FFF2-40B4-BE49-F238E27FC236}">
                <a16:creationId xmlns:a16="http://schemas.microsoft.com/office/drawing/2014/main" id="{4824802A-132E-1283-1CC7-F933AF787046}"/>
              </a:ext>
            </a:extLst>
          </p:cNvPr>
          <p:cNvPicPr>
            <a:picLocks noChangeAspect="1"/>
          </p:cNvPicPr>
          <p:nvPr/>
        </p:nvPicPr>
        <p:blipFill>
          <a:blip r:embed="rId5"/>
          <a:stretch>
            <a:fillRect/>
          </a:stretch>
        </p:blipFill>
        <p:spPr>
          <a:xfrm>
            <a:off x="604004" y="4440491"/>
            <a:ext cx="2761721" cy="1873615"/>
          </a:xfrm>
          <a:prstGeom prst="rect">
            <a:avLst/>
          </a:prstGeom>
        </p:spPr>
      </p:pic>
      <p:sp>
        <p:nvSpPr>
          <p:cNvPr id="20" name="文本框 19">
            <a:extLst>
              <a:ext uri="{FF2B5EF4-FFF2-40B4-BE49-F238E27FC236}">
                <a16:creationId xmlns:a16="http://schemas.microsoft.com/office/drawing/2014/main" id="{42209A72-A6BE-582B-1F91-A0A5EF7B7324}"/>
              </a:ext>
            </a:extLst>
          </p:cNvPr>
          <p:cNvSpPr txBox="1"/>
          <p:nvPr/>
        </p:nvSpPr>
        <p:spPr>
          <a:xfrm>
            <a:off x="604003" y="6314106"/>
            <a:ext cx="2761721" cy="461665"/>
          </a:xfrm>
          <a:prstGeom prst="rect">
            <a:avLst/>
          </a:prstGeom>
          <a:noFill/>
        </p:spPr>
        <p:txBody>
          <a:bodyPr wrap="square">
            <a:spAutoFit/>
          </a:bodyPr>
          <a:lstStyle/>
          <a:p>
            <a:r>
              <a:rPr lang="en-US" altLang="zh-CN" sz="1200" dirty="0">
                <a:latin typeface="Arial" panose="020B0604020202020204" pitchFamily="34" charset="0"/>
                <a:cs typeface="Arial" panose="020B0604020202020204" pitchFamily="34" charset="0"/>
              </a:rPr>
              <a:t>https://www.aljazeera.com/features/2013/3/15/iraq-wars-legacy-of-cancer</a:t>
            </a:r>
            <a:endParaRPr lang="zh-CN" altLang="en-US" sz="1200" dirty="0">
              <a:latin typeface="Arial" panose="020B0604020202020204" pitchFamily="34" charset="0"/>
              <a:cs typeface="Arial" panose="020B0604020202020204" pitchFamily="34" charset="0"/>
            </a:endParaRPr>
          </a:p>
        </p:txBody>
      </p:sp>
      <p:sp>
        <p:nvSpPr>
          <p:cNvPr id="21" name="文本框 20">
            <a:extLst>
              <a:ext uri="{FF2B5EF4-FFF2-40B4-BE49-F238E27FC236}">
                <a16:creationId xmlns:a16="http://schemas.microsoft.com/office/drawing/2014/main" id="{BDEF9BC0-A3DB-86D8-9B4E-9C307C22F8C4}"/>
              </a:ext>
            </a:extLst>
          </p:cNvPr>
          <p:cNvSpPr txBox="1"/>
          <p:nvPr/>
        </p:nvSpPr>
        <p:spPr>
          <a:xfrm>
            <a:off x="104730" y="64791"/>
            <a:ext cx="1605317" cy="523220"/>
          </a:xfrm>
          <a:prstGeom prst="rect">
            <a:avLst/>
          </a:prstGeom>
          <a:noFill/>
        </p:spPr>
        <p:txBody>
          <a:bodyPr wrap="square">
            <a:spAutoFit/>
          </a:bodyPr>
          <a:lstStyle>
            <a:defPPr>
              <a:defRPr lang="zh-CN"/>
            </a:defPPr>
            <a:lvl1pPr>
              <a:defRPr sz="2800" b="1">
                <a:latin typeface="Arial" panose="020B0604020202020204" pitchFamily="34" charset="0"/>
                <a:cs typeface="Arial" panose="020B0604020202020204" pitchFamily="34" charset="0"/>
              </a:defRPr>
            </a:lvl1pPr>
          </a:lstStyle>
          <a:p>
            <a:r>
              <a:rPr lang="en-US" altLang="zh-CN" dirty="0"/>
              <a:t>Analyze </a:t>
            </a:r>
            <a:endParaRPr lang="zh-CN" altLang="en-US" dirty="0"/>
          </a:p>
        </p:txBody>
      </p:sp>
      <p:sp>
        <p:nvSpPr>
          <p:cNvPr id="23" name="文本框 22">
            <a:extLst>
              <a:ext uri="{FF2B5EF4-FFF2-40B4-BE49-F238E27FC236}">
                <a16:creationId xmlns:a16="http://schemas.microsoft.com/office/drawing/2014/main" id="{723453EB-B9E2-E4F7-C3CA-0D9A25C12519}"/>
              </a:ext>
            </a:extLst>
          </p:cNvPr>
          <p:cNvSpPr txBox="1"/>
          <p:nvPr/>
        </p:nvSpPr>
        <p:spPr>
          <a:xfrm>
            <a:off x="4632888" y="4865363"/>
            <a:ext cx="6381476" cy="646331"/>
          </a:xfrm>
          <a:prstGeom prst="rect">
            <a:avLst/>
          </a:prstGeom>
          <a:noFill/>
        </p:spPr>
        <p:txBody>
          <a:bodyPr wrap="square">
            <a:spAutoFit/>
          </a:bodyPr>
          <a:lstStyle/>
          <a:p>
            <a:r>
              <a:rPr lang="en-US" altLang="zh-CN" b="1" dirty="0">
                <a:latin typeface="Arial" panose="020B0604020202020204" pitchFamily="34" charset="0"/>
                <a:cs typeface="Arial" panose="020B0604020202020204" pitchFamily="34" charset="0"/>
              </a:rPr>
              <a:t>Falling cancer detection rates due to falling health expenditures may explain low cancer rates in Iraq</a:t>
            </a:r>
            <a:endParaRPr lang="zh-CN" altLang="en-US" b="1" dirty="0">
              <a:latin typeface="Arial" panose="020B0604020202020204" pitchFamily="34" charset="0"/>
              <a:cs typeface="Arial" panose="020B0604020202020204" pitchFamily="34" charset="0"/>
            </a:endParaRPr>
          </a:p>
        </p:txBody>
      </p:sp>
      <p:sp>
        <p:nvSpPr>
          <p:cNvPr id="25" name="文本框 24">
            <a:extLst>
              <a:ext uri="{FF2B5EF4-FFF2-40B4-BE49-F238E27FC236}">
                <a16:creationId xmlns:a16="http://schemas.microsoft.com/office/drawing/2014/main" id="{C573D980-0636-6E81-F5C1-F8C3B75A8B5B}"/>
              </a:ext>
            </a:extLst>
          </p:cNvPr>
          <p:cNvSpPr txBox="1"/>
          <p:nvPr/>
        </p:nvSpPr>
        <p:spPr>
          <a:xfrm>
            <a:off x="4632888" y="5730014"/>
            <a:ext cx="6109854" cy="646331"/>
          </a:xfrm>
          <a:prstGeom prst="rect">
            <a:avLst/>
          </a:prstGeom>
          <a:noFill/>
        </p:spPr>
        <p:txBody>
          <a:bodyPr wrap="square">
            <a:spAutoFit/>
          </a:bodyPr>
          <a:lstStyle>
            <a:defPPr>
              <a:defRPr lang="zh-CN"/>
            </a:defPPr>
            <a:lvl1pPr>
              <a:defRPr b="1">
                <a:latin typeface="Arial" panose="020B0604020202020204" pitchFamily="34" charset="0"/>
                <a:cs typeface="Arial" panose="020B0604020202020204" pitchFamily="34" charset="0"/>
              </a:defRPr>
            </a:lvl1pPr>
          </a:lstStyle>
          <a:p>
            <a:r>
              <a:rPr lang="en-US" altLang="zh-CN" dirty="0"/>
              <a:t>There might be no direct relationship between local economy and cancer mortality in war-torn countries.</a:t>
            </a:r>
            <a:endParaRPr lang="zh-CN" altLang="en-US" dirty="0"/>
          </a:p>
        </p:txBody>
      </p:sp>
    </p:spTree>
    <p:extLst>
      <p:ext uri="{BB962C8B-B14F-4D97-AF65-F5344CB8AC3E}">
        <p14:creationId xmlns:p14="http://schemas.microsoft.com/office/powerpoint/2010/main" val="1304239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B55F887-4D71-84BE-BABD-25B71C039C41}"/>
              </a:ext>
            </a:extLst>
          </p:cNvPr>
          <p:cNvSpPr txBox="1"/>
          <p:nvPr/>
        </p:nvSpPr>
        <p:spPr>
          <a:xfrm>
            <a:off x="229191" y="219987"/>
            <a:ext cx="6822773" cy="523220"/>
          </a:xfrm>
          <a:prstGeom prst="rect">
            <a:avLst/>
          </a:prstGeom>
          <a:noFill/>
        </p:spPr>
        <p:txBody>
          <a:bodyPr wrap="square">
            <a:spAutoFit/>
          </a:bodyPr>
          <a:lstStyle>
            <a:defPPr>
              <a:defRPr lang="zh-CN"/>
            </a:defPPr>
            <a:lvl1pPr>
              <a:defRPr sz="2800" b="1">
                <a:latin typeface="Arial" panose="020B0604020202020204" pitchFamily="34" charset="0"/>
                <a:cs typeface="Arial" panose="020B0604020202020204" pitchFamily="34" charset="0"/>
              </a:defRPr>
            </a:lvl1pPr>
          </a:lstStyle>
          <a:p>
            <a:r>
              <a:rPr lang="en-US" altLang="zh-CN" dirty="0"/>
              <a:t>Data description and code explanation</a:t>
            </a:r>
            <a:endParaRPr lang="zh-CN" altLang="en-US" dirty="0"/>
          </a:p>
        </p:txBody>
      </p:sp>
      <p:sp>
        <p:nvSpPr>
          <p:cNvPr id="4" name="文本框 3">
            <a:extLst>
              <a:ext uri="{FF2B5EF4-FFF2-40B4-BE49-F238E27FC236}">
                <a16:creationId xmlns:a16="http://schemas.microsoft.com/office/drawing/2014/main" id="{4AB0A97D-8BAD-4CE2-F103-7FC002E58F29}"/>
              </a:ext>
            </a:extLst>
          </p:cNvPr>
          <p:cNvSpPr txBox="1"/>
          <p:nvPr/>
        </p:nvSpPr>
        <p:spPr>
          <a:xfrm>
            <a:off x="955964" y="1202973"/>
            <a:ext cx="6096000" cy="369332"/>
          </a:xfrm>
          <a:prstGeom prst="rect">
            <a:avLst/>
          </a:prstGeom>
          <a:noFill/>
        </p:spPr>
        <p:txBody>
          <a:bodyPr wrap="square">
            <a:spAutoFit/>
          </a:bodyPr>
          <a:lstStyle/>
          <a:p>
            <a:r>
              <a:rPr lang="en-US" altLang="zh-CN" b="1" dirty="0">
                <a:latin typeface="Arial" panose="020B0604020202020204" pitchFamily="34" charset="0"/>
                <a:cs typeface="Arial" panose="020B0604020202020204" pitchFamily="34" charset="0"/>
              </a:rPr>
              <a:t>Data: cancer-deaths-by-type.csv</a:t>
            </a:r>
            <a:endParaRPr lang="zh-CN" altLang="en-US" b="1" dirty="0">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5BF64DC5-59B8-3E5F-B921-A947FE25F69C}"/>
              </a:ext>
            </a:extLst>
          </p:cNvPr>
          <p:cNvSpPr txBox="1"/>
          <p:nvPr/>
        </p:nvSpPr>
        <p:spPr>
          <a:xfrm>
            <a:off x="855769" y="4297280"/>
            <a:ext cx="5708072" cy="369332"/>
          </a:xfrm>
          <a:prstGeom prst="rect">
            <a:avLst/>
          </a:prstGeom>
          <a:noFill/>
        </p:spPr>
        <p:txBody>
          <a:bodyPr wrap="square">
            <a:spAutoFit/>
          </a:bodyPr>
          <a:lstStyle>
            <a:defPPr>
              <a:defRPr lang="zh-CN"/>
            </a:defPPr>
            <a:lvl1pPr>
              <a:defRPr b="1">
                <a:latin typeface="Arial" panose="020B0604020202020204" pitchFamily="34" charset="0"/>
                <a:cs typeface="Arial" panose="020B0604020202020204" pitchFamily="34" charset="0"/>
              </a:defRPr>
            </a:lvl1pPr>
          </a:lstStyle>
          <a:p>
            <a:r>
              <a:rPr lang="en-US" altLang="zh-CN" dirty="0"/>
              <a:t>Data: five-year-survival-rates-by-cancer-type.csv</a:t>
            </a:r>
            <a:endParaRPr lang="zh-CN" altLang="en-US" dirty="0"/>
          </a:p>
        </p:txBody>
      </p:sp>
      <p:pic>
        <p:nvPicPr>
          <p:cNvPr id="8" name="图片 7">
            <a:extLst>
              <a:ext uri="{FF2B5EF4-FFF2-40B4-BE49-F238E27FC236}">
                <a16:creationId xmlns:a16="http://schemas.microsoft.com/office/drawing/2014/main" id="{92EA9088-E19A-88D8-DC46-1F9AE6FC060A}"/>
              </a:ext>
            </a:extLst>
          </p:cNvPr>
          <p:cNvPicPr>
            <a:picLocks noChangeAspect="1"/>
          </p:cNvPicPr>
          <p:nvPr/>
        </p:nvPicPr>
        <p:blipFill>
          <a:blip r:embed="rId2"/>
          <a:stretch>
            <a:fillRect/>
          </a:stretch>
        </p:blipFill>
        <p:spPr>
          <a:xfrm>
            <a:off x="717313" y="1643688"/>
            <a:ext cx="5846528" cy="2332827"/>
          </a:xfrm>
          <a:prstGeom prst="rect">
            <a:avLst/>
          </a:prstGeom>
        </p:spPr>
      </p:pic>
      <p:pic>
        <p:nvPicPr>
          <p:cNvPr id="10" name="图片 9">
            <a:extLst>
              <a:ext uri="{FF2B5EF4-FFF2-40B4-BE49-F238E27FC236}">
                <a16:creationId xmlns:a16="http://schemas.microsoft.com/office/drawing/2014/main" id="{8112F9C6-BE95-A78D-39A4-C15655246CCF}"/>
              </a:ext>
            </a:extLst>
          </p:cNvPr>
          <p:cNvPicPr>
            <a:picLocks noChangeAspect="1"/>
          </p:cNvPicPr>
          <p:nvPr/>
        </p:nvPicPr>
        <p:blipFill>
          <a:blip r:embed="rId3"/>
          <a:stretch>
            <a:fillRect/>
          </a:stretch>
        </p:blipFill>
        <p:spPr>
          <a:xfrm>
            <a:off x="786540" y="4666612"/>
            <a:ext cx="5708073" cy="2123639"/>
          </a:xfrm>
          <a:prstGeom prst="rect">
            <a:avLst/>
          </a:prstGeom>
        </p:spPr>
      </p:pic>
    </p:spTree>
    <p:extLst>
      <p:ext uri="{BB962C8B-B14F-4D97-AF65-F5344CB8AC3E}">
        <p14:creationId xmlns:p14="http://schemas.microsoft.com/office/powerpoint/2010/main" val="920768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0D75927-84B0-1E14-6830-48120E9C95CD}"/>
              </a:ext>
            </a:extLst>
          </p:cNvPr>
          <p:cNvSpPr txBox="1"/>
          <p:nvPr/>
        </p:nvSpPr>
        <p:spPr>
          <a:xfrm>
            <a:off x="1043608" y="1370120"/>
            <a:ext cx="4481478" cy="646331"/>
          </a:xfrm>
          <a:prstGeom prst="rect">
            <a:avLst/>
          </a:prstGeom>
          <a:noFill/>
        </p:spPr>
        <p:txBody>
          <a:bodyPr wrap="square">
            <a:spAutoFit/>
          </a:bodyPr>
          <a:lstStyle/>
          <a:p>
            <a:r>
              <a:rPr lang="en-US" altLang="zh-CN" sz="1800" kern="100" dirty="0">
                <a:effectLst/>
                <a:latin typeface="Arial" panose="020B0604020202020204" pitchFamily="34" charset="0"/>
                <a:ea typeface="宋体" panose="02010600030101010101" pitchFamily="2" charset="-122"/>
                <a:cs typeface="Arial" panose="020B0604020202020204" pitchFamily="34" charset="0"/>
              </a:rPr>
              <a:t>Distribution analysis of cancer deaths in different types of cancer in Mongolia</a:t>
            </a:r>
            <a:endParaRPr lang="zh-CN" altLang="en-US" dirty="0">
              <a:latin typeface="Arial" panose="020B0604020202020204" pitchFamily="34" charset="0"/>
              <a:cs typeface="Arial" panose="020B0604020202020204" pitchFamily="34" charset="0"/>
            </a:endParaRPr>
          </a:p>
        </p:txBody>
      </p:sp>
      <p:sp>
        <p:nvSpPr>
          <p:cNvPr id="3" name="文本框 2">
            <a:extLst>
              <a:ext uri="{FF2B5EF4-FFF2-40B4-BE49-F238E27FC236}">
                <a16:creationId xmlns:a16="http://schemas.microsoft.com/office/drawing/2014/main" id="{38A48407-9FC7-AE7C-5F68-179BA412BBBD}"/>
              </a:ext>
            </a:extLst>
          </p:cNvPr>
          <p:cNvSpPr txBox="1"/>
          <p:nvPr/>
        </p:nvSpPr>
        <p:spPr>
          <a:xfrm>
            <a:off x="6805570" y="723789"/>
            <a:ext cx="4650486" cy="646331"/>
          </a:xfrm>
          <a:prstGeom prst="rect">
            <a:avLst/>
          </a:prstGeom>
          <a:noFill/>
        </p:spPr>
        <p:txBody>
          <a:bodyPr wrap="square">
            <a:spAutoFit/>
          </a:bodyPr>
          <a:lstStyle>
            <a:defPPr>
              <a:defRPr lang="zh-CN"/>
            </a:defPPr>
            <a:lvl1pPr>
              <a:defRPr kern="100">
                <a:effectLst/>
                <a:latin typeface="Arial" panose="020B0604020202020204" pitchFamily="34" charset="0"/>
                <a:ea typeface="宋体" panose="02010600030101010101" pitchFamily="2" charset="-122"/>
                <a:cs typeface="Arial" panose="020B0604020202020204" pitchFamily="34" charset="0"/>
              </a:defRPr>
            </a:lvl1pPr>
          </a:lstStyle>
          <a:p>
            <a:r>
              <a:rPr lang="en-US" altLang="zh-CN" dirty="0"/>
              <a:t>Comparison of 5-year survival rates of different cancers in various countries (2009)</a:t>
            </a:r>
            <a:endParaRPr lang="zh-CN" altLang="en-US" dirty="0"/>
          </a:p>
        </p:txBody>
      </p:sp>
      <p:pic>
        <p:nvPicPr>
          <p:cNvPr id="4" name="图片 7" descr="1672037698003">
            <a:extLst>
              <a:ext uri="{FF2B5EF4-FFF2-40B4-BE49-F238E27FC236}">
                <a16:creationId xmlns:a16="http://schemas.microsoft.com/office/drawing/2014/main" id="{A162800E-664B-F274-E1C5-EB0E44CAF7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7224" y="1391642"/>
            <a:ext cx="5107178" cy="4664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1EA9B83F-B20A-9D34-5867-01FF6E3BE315}"/>
              </a:ext>
            </a:extLst>
          </p:cNvPr>
          <p:cNvSpPr txBox="1"/>
          <p:nvPr/>
        </p:nvSpPr>
        <p:spPr>
          <a:xfrm>
            <a:off x="57228" y="0"/>
            <a:ext cx="3227119" cy="523220"/>
          </a:xfrm>
          <a:prstGeom prst="rect">
            <a:avLst/>
          </a:prstGeom>
          <a:noFill/>
        </p:spPr>
        <p:txBody>
          <a:bodyPr wrap="square">
            <a:spAutoFit/>
          </a:bodyPr>
          <a:lstStyle>
            <a:defPPr>
              <a:defRPr lang="zh-CN"/>
            </a:defPPr>
            <a:lvl1pPr>
              <a:defRPr sz="2800" b="1">
                <a:latin typeface="Arial" panose="020B0604020202020204" pitchFamily="34" charset="0"/>
                <a:cs typeface="Arial" panose="020B0604020202020204" pitchFamily="34" charset="0"/>
              </a:defRPr>
            </a:lvl1pPr>
          </a:lstStyle>
          <a:p>
            <a:r>
              <a:rPr lang="en-US" altLang="zh-CN" dirty="0"/>
              <a:t>Data visualization</a:t>
            </a:r>
            <a:endParaRPr lang="zh-CN" altLang="en-US" dirty="0"/>
          </a:p>
        </p:txBody>
      </p:sp>
      <p:pic>
        <p:nvPicPr>
          <p:cNvPr id="6" name="Picture 5">
            <a:extLst>
              <a:ext uri="{FF2B5EF4-FFF2-40B4-BE49-F238E27FC236}">
                <a16:creationId xmlns:a16="http://schemas.microsoft.com/office/drawing/2014/main" id="{BB5ED59E-6988-03D9-6094-6C36205849BD}"/>
              </a:ext>
            </a:extLst>
          </p:cNvPr>
          <p:cNvPicPr>
            <a:picLocks noChangeAspect="1"/>
          </p:cNvPicPr>
          <p:nvPr/>
        </p:nvPicPr>
        <p:blipFill>
          <a:blip r:embed="rId4"/>
          <a:stretch>
            <a:fillRect/>
          </a:stretch>
        </p:blipFill>
        <p:spPr>
          <a:xfrm>
            <a:off x="374710" y="2578243"/>
            <a:ext cx="5819274" cy="2909637"/>
          </a:xfrm>
          <a:prstGeom prst="rect">
            <a:avLst/>
          </a:prstGeom>
        </p:spPr>
      </p:pic>
    </p:spTree>
    <p:extLst>
      <p:ext uri="{BB962C8B-B14F-4D97-AF65-F5344CB8AC3E}">
        <p14:creationId xmlns:p14="http://schemas.microsoft.com/office/powerpoint/2010/main" val="2144212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0BE4803-DB30-1EFF-3E2E-671C934563FE}"/>
              </a:ext>
            </a:extLst>
          </p:cNvPr>
          <p:cNvSpPr txBox="1"/>
          <p:nvPr/>
        </p:nvSpPr>
        <p:spPr>
          <a:xfrm>
            <a:off x="218993" y="191596"/>
            <a:ext cx="2322325" cy="523220"/>
          </a:xfrm>
          <a:prstGeom prst="rect">
            <a:avLst/>
          </a:prstGeom>
          <a:noFill/>
          <a:ln>
            <a:noFill/>
          </a:ln>
        </p:spPr>
        <p:txBody>
          <a:bodyPr wrap="square">
            <a:spAutoFit/>
          </a:bodyPr>
          <a:lstStyle/>
          <a:p>
            <a:pPr algn="ctr"/>
            <a:r>
              <a:rPr lang="en-US" altLang="zh-CN" sz="2800" b="1" dirty="0">
                <a:latin typeface="Arial" panose="020B0604020202020204" pitchFamily="34" charset="0"/>
                <a:cs typeface="Arial" panose="020B0604020202020204" pitchFamily="34" charset="0"/>
              </a:rPr>
              <a:t>Background</a:t>
            </a:r>
            <a:endParaRPr lang="zh-CN" altLang="en-US" sz="2800" b="1" dirty="0">
              <a:latin typeface="Arial" panose="020B0604020202020204" pitchFamily="34" charset="0"/>
              <a:cs typeface="Arial" panose="020B0604020202020204" pitchFamily="34" charset="0"/>
            </a:endParaRPr>
          </a:p>
        </p:txBody>
      </p:sp>
      <p:sp>
        <p:nvSpPr>
          <p:cNvPr id="2" name="文本框 1">
            <a:extLst>
              <a:ext uri="{FF2B5EF4-FFF2-40B4-BE49-F238E27FC236}">
                <a16:creationId xmlns:a16="http://schemas.microsoft.com/office/drawing/2014/main" id="{28158F0C-5969-80FA-A587-93083057F2F5}"/>
              </a:ext>
            </a:extLst>
          </p:cNvPr>
          <p:cNvSpPr txBox="1"/>
          <p:nvPr/>
        </p:nvSpPr>
        <p:spPr>
          <a:xfrm>
            <a:off x="2958156" y="220680"/>
            <a:ext cx="6791721" cy="523220"/>
          </a:xfrm>
          <a:prstGeom prst="rect">
            <a:avLst/>
          </a:prstGeom>
          <a:noFill/>
        </p:spPr>
        <p:txBody>
          <a:bodyPr wrap="square">
            <a:spAutoFit/>
          </a:bodyPr>
          <a:lstStyle/>
          <a:p>
            <a:r>
              <a:rPr lang="en-US" altLang="zh-CN" sz="2800" dirty="0">
                <a:latin typeface="Arial" panose="020B0604020202020204" pitchFamily="34" charset="0"/>
                <a:cs typeface="Arial" panose="020B0604020202020204" pitchFamily="34" charset="0"/>
              </a:rPr>
              <a:t>Why we choose the database -- cancer ?</a:t>
            </a:r>
            <a:endParaRPr lang="zh-CN" altLang="en-US" sz="2800" dirty="0">
              <a:latin typeface="Arial" panose="020B0604020202020204" pitchFamily="34" charset="0"/>
              <a:cs typeface="Arial" panose="020B0604020202020204" pitchFamily="34" charset="0"/>
            </a:endParaRPr>
          </a:p>
        </p:txBody>
      </p:sp>
      <p:pic>
        <p:nvPicPr>
          <p:cNvPr id="10" name="图片 9">
            <a:extLst>
              <a:ext uri="{FF2B5EF4-FFF2-40B4-BE49-F238E27FC236}">
                <a16:creationId xmlns:a16="http://schemas.microsoft.com/office/drawing/2014/main" id="{74C66E2D-557F-188B-5586-5D3BDBCFF1E5}"/>
              </a:ext>
            </a:extLst>
          </p:cNvPr>
          <p:cNvPicPr>
            <a:picLocks noChangeAspect="1"/>
          </p:cNvPicPr>
          <p:nvPr/>
        </p:nvPicPr>
        <p:blipFill>
          <a:blip r:embed="rId3"/>
          <a:stretch>
            <a:fillRect/>
          </a:stretch>
        </p:blipFill>
        <p:spPr>
          <a:xfrm>
            <a:off x="2435449" y="951673"/>
            <a:ext cx="7837134" cy="5685647"/>
          </a:xfrm>
          <a:prstGeom prst="rect">
            <a:avLst/>
          </a:prstGeom>
        </p:spPr>
      </p:pic>
    </p:spTree>
    <p:extLst>
      <p:ext uri="{BB962C8B-B14F-4D97-AF65-F5344CB8AC3E}">
        <p14:creationId xmlns:p14="http://schemas.microsoft.com/office/powerpoint/2010/main" val="676527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E5C14C8-C09D-AD1F-0896-8091A4FADA0C}"/>
              </a:ext>
            </a:extLst>
          </p:cNvPr>
          <p:cNvSpPr txBox="1"/>
          <p:nvPr/>
        </p:nvSpPr>
        <p:spPr>
          <a:xfrm>
            <a:off x="4579397" y="713460"/>
            <a:ext cx="3033203" cy="369332"/>
          </a:xfrm>
          <a:prstGeom prst="rect">
            <a:avLst/>
          </a:prstGeom>
          <a:noFill/>
        </p:spPr>
        <p:txBody>
          <a:bodyPr wrap="none" rtlCol="0">
            <a:spAutoFit/>
          </a:bodyPr>
          <a:lstStyle/>
          <a:p>
            <a:r>
              <a:rPr lang="en-US" altLang="zh-CN" b="1" dirty="0"/>
              <a:t>Partial code demonstration</a:t>
            </a:r>
            <a:endParaRPr lang="zh-CN" altLang="en-US" b="1" dirty="0"/>
          </a:p>
        </p:txBody>
      </p:sp>
      <p:pic>
        <p:nvPicPr>
          <p:cNvPr id="5" name="图片 4">
            <a:extLst>
              <a:ext uri="{FF2B5EF4-FFF2-40B4-BE49-F238E27FC236}">
                <a16:creationId xmlns:a16="http://schemas.microsoft.com/office/drawing/2014/main" id="{C55704A1-14B9-56B4-5088-421A7CAEE98E}"/>
              </a:ext>
            </a:extLst>
          </p:cNvPr>
          <p:cNvPicPr>
            <a:picLocks noChangeAspect="1"/>
          </p:cNvPicPr>
          <p:nvPr/>
        </p:nvPicPr>
        <p:blipFill>
          <a:blip r:embed="rId3"/>
          <a:stretch>
            <a:fillRect/>
          </a:stretch>
        </p:blipFill>
        <p:spPr>
          <a:xfrm>
            <a:off x="722210" y="2024776"/>
            <a:ext cx="10747579" cy="3054703"/>
          </a:xfrm>
          <a:prstGeom prst="rect">
            <a:avLst/>
          </a:prstGeom>
        </p:spPr>
      </p:pic>
    </p:spTree>
    <p:extLst>
      <p:ext uri="{BB962C8B-B14F-4D97-AF65-F5344CB8AC3E}">
        <p14:creationId xmlns:p14="http://schemas.microsoft.com/office/powerpoint/2010/main" val="3388913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2B56749-A569-8FBD-5238-8905D891C524}"/>
              </a:ext>
            </a:extLst>
          </p:cNvPr>
          <p:cNvSpPr txBox="1"/>
          <p:nvPr/>
        </p:nvSpPr>
        <p:spPr>
          <a:xfrm>
            <a:off x="6947486" y="2413337"/>
            <a:ext cx="4893993" cy="2031325"/>
          </a:xfrm>
          <a:prstGeom prst="rect">
            <a:avLst/>
          </a:prstGeom>
          <a:noFill/>
        </p:spPr>
        <p:txBody>
          <a:bodyPr wrap="square">
            <a:spAutoFit/>
          </a:bodyPr>
          <a:lstStyle/>
          <a:p>
            <a:pPr algn="l">
              <a:buFont typeface="Arial" panose="020B0604020202020204" pitchFamily="34" charset="0"/>
              <a:buChar char="•"/>
            </a:pPr>
            <a:r>
              <a:rPr lang="en-US" altLang="zh-CN" b="0" i="0" dirty="0">
                <a:solidFill>
                  <a:srgbClr val="151414"/>
                </a:solidFill>
                <a:effectLst/>
                <a:latin typeface="Arial" panose="020B0604020202020204" pitchFamily="34" charset="0"/>
                <a:cs typeface="Arial" panose="020B0604020202020204" pitchFamily="34" charset="0"/>
              </a:rPr>
              <a:t>Excessive alcohol consumption</a:t>
            </a:r>
          </a:p>
          <a:p>
            <a:pPr algn="l">
              <a:buFont typeface="Arial" panose="020B0604020202020204" pitchFamily="34" charset="0"/>
              <a:buChar char="•"/>
            </a:pPr>
            <a:endParaRPr lang="en-US" altLang="zh-CN" b="0" i="0" dirty="0">
              <a:solidFill>
                <a:srgbClr val="151414"/>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altLang="zh-CN" b="0" i="0" dirty="0">
                <a:solidFill>
                  <a:srgbClr val="151414"/>
                </a:solidFill>
                <a:effectLst/>
                <a:latin typeface="Arial" panose="020B0604020202020204" pitchFamily="34" charset="0"/>
                <a:cs typeface="Arial" panose="020B0604020202020204" pitchFamily="34" charset="0"/>
              </a:rPr>
              <a:t>Chronic hepatitis B or C virus</a:t>
            </a:r>
          </a:p>
          <a:p>
            <a:pPr algn="l">
              <a:buFont typeface="Arial" panose="020B0604020202020204" pitchFamily="34" charset="0"/>
              <a:buChar char="•"/>
            </a:pPr>
            <a:endParaRPr lang="en-US" altLang="zh-CN" b="0" i="0" dirty="0">
              <a:solidFill>
                <a:srgbClr val="151414"/>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altLang="zh-CN" b="0" i="0" dirty="0">
                <a:solidFill>
                  <a:srgbClr val="151414"/>
                </a:solidFill>
                <a:effectLst/>
                <a:latin typeface="Arial" panose="020B0604020202020204" pitchFamily="34" charset="0"/>
                <a:cs typeface="Arial" panose="020B0604020202020204" pitchFamily="34" charset="0"/>
              </a:rPr>
              <a:t>Metabolic abnormalities, such as hemochromatosis (too much iron in the body) or nonalcoholic fatty liver disease.</a:t>
            </a:r>
          </a:p>
        </p:txBody>
      </p:sp>
      <p:sp>
        <p:nvSpPr>
          <p:cNvPr id="7" name="文本框 6">
            <a:extLst>
              <a:ext uri="{FF2B5EF4-FFF2-40B4-BE49-F238E27FC236}">
                <a16:creationId xmlns:a16="http://schemas.microsoft.com/office/drawing/2014/main" id="{92DDE6C6-EAB9-886B-75AF-CFF2F0BBD609}"/>
              </a:ext>
            </a:extLst>
          </p:cNvPr>
          <p:cNvSpPr txBox="1"/>
          <p:nvPr/>
        </p:nvSpPr>
        <p:spPr>
          <a:xfrm>
            <a:off x="6947486" y="1386659"/>
            <a:ext cx="3762078" cy="369332"/>
          </a:xfrm>
          <a:prstGeom prst="rect">
            <a:avLst/>
          </a:prstGeom>
          <a:noFill/>
        </p:spPr>
        <p:txBody>
          <a:bodyPr wrap="square">
            <a:spAutoFit/>
          </a:bodyPr>
          <a:lstStyle/>
          <a:p>
            <a:pPr algn="l"/>
            <a:r>
              <a:rPr lang="en-US" altLang="zh-CN" b="1" i="0" dirty="0">
                <a:solidFill>
                  <a:srgbClr val="151414"/>
                </a:solidFill>
                <a:effectLst/>
                <a:latin typeface="Arial" panose="020B0604020202020204" pitchFamily="34" charset="0"/>
                <a:cs typeface="Arial" panose="020B0604020202020204" pitchFamily="34" charset="0"/>
              </a:rPr>
              <a:t>Risk factors of liver cancer</a:t>
            </a:r>
            <a:endParaRPr lang="en-US" altLang="zh-CN" b="0" i="0" dirty="0">
              <a:solidFill>
                <a:srgbClr val="151414"/>
              </a:solidFill>
              <a:effectLst/>
              <a:latin typeface="Arial" panose="020B0604020202020204" pitchFamily="34" charset="0"/>
              <a:cs typeface="Arial" panose="020B0604020202020204" pitchFamily="34" charset="0"/>
            </a:endParaRPr>
          </a:p>
        </p:txBody>
      </p:sp>
      <p:pic>
        <p:nvPicPr>
          <p:cNvPr id="10" name="图片 9">
            <a:extLst>
              <a:ext uri="{FF2B5EF4-FFF2-40B4-BE49-F238E27FC236}">
                <a16:creationId xmlns:a16="http://schemas.microsoft.com/office/drawing/2014/main" id="{2290A057-12BE-A78C-65C9-62A2842F1220}"/>
              </a:ext>
            </a:extLst>
          </p:cNvPr>
          <p:cNvPicPr>
            <a:picLocks noChangeAspect="1"/>
          </p:cNvPicPr>
          <p:nvPr/>
        </p:nvPicPr>
        <p:blipFill>
          <a:blip r:embed="rId3"/>
          <a:stretch>
            <a:fillRect/>
          </a:stretch>
        </p:blipFill>
        <p:spPr>
          <a:xfrm>
            <a:off x="1014824" y="1192093"/>
            <a:ext cx="5580286" cy="4942539"/>
          </a:xfrm>
          <a:prstGeom prst="rect">
            <a:avLst/>
          </a:prstGeom>
        </p:spPr>
      </p:pic>
      <p:sp>
        <p:nvSpPr>
          <p:cNvPr id="12" name="文本框 11">
            <a:extLst>
              <a:ext uri="{FF2B5EF4-FFF2-40B4-BE49-F238E27FC236}">
                <a16:creationId xmlns:a16="http://schemas.microsoft.com/office/drawing/2014/main" id="{E5A44AE9-393C-789D-3C9B-7B960F98A552}"/>
              </a:ext>
            </a:extLst>
          </p:cNvPr>
          <p:cNvSpPr txBox="1"/>
          <p:nvPr/>
        </p:nvSpPr>
        <p:spPr>
          <a:xfrm>
            <a:off x="134491" y="6539548"/>
            <a:ext cx="9695309" cy="276999"/>
          </a:xfrm>
          <a:prstGeom prst="rect">
            <a:avLst/>
          </a:prstGeom>
          <a:noFill/>
        </p:spPr>
        <p:txBody>
          <a:bodyPr wrap="square">
            <a:spAutoFit/>
          </a:bodyPr>
          <a:lstStyle/>
          <a:p>
            <a:r>
              <a:rPr lang="en-US" altLang="zh-CN" sz="1200" dirty="0" err="1">
                <a:latin typeface="Arial" panose="020B0604020202020204" pitchFamily="34" charset="0"/>
                <a:cs typeface="Arial" panose="020B0604020202020204" pitchFamily="34" charset="0"/>
              </a:rPr>
              <a:t>Zhenqiu</a:t>
            </a:r>
            <a:r>
              <a:rPr lang="en-US" altLang="zh-CN" sz="1200" dirty="0">
                <a:latin typeface="Arial" panose="020B0604020202020204" pitchFamily="34" charset="0"/>
                <a:cs typeface="Arial" panose="020B0604020202020204" pitchFamily="34" charset="0"/>
              </a:rPr>
              <a:t> Liu et al., The trends in incidence of primary liver cancer caused by specific etiologies, Journal of Hepatology, 2019</a:t>
            </a:r>
            <a:endParaRPr lang="zh-CN" altLang="en-US" sz="12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35EF0597-FAE3-9810-0ABC-F2BD3522853E}"/>
              </a:ext>
            </a:extLst>
          </p:cNvPr>
          <p:cNvSpPr txBox="1"/>
          <p:nvPr/>
        </p:nvSpPr>
        <p:spPr>
          <a:xfrm>
            <a:off x="104730" y="64791"/>
            <a:ext cx="1605317" cy="523220"/>
          </a:xfrm>
          <a:prstGeom prst="rect">
            <a:avLst/>
          </a:prstGeom>
          <a:noFill/>
        </p:spPr>
        <p:txBody>
          <a:bodyPr wrap="square">
            <a:spAutoFit/>
          </a:bodyPr>
          <a:lstStyle>
            <a:defPPr>
              <a:defRPr lang="zh-CN"/>
            </a:defPPr>
            <a:lvl1pPr>
              <a:defRPr sz="2800" b="1">
                <a:latin typeface="Arial" panose="020B0604020202020204" pitchFamily="34" charset="0"/>
                <a:cs typeface="Arial" panose="020B0604020202020204" pitchFamily="34" charset="0"/>
              </a:defRPr>
            </a:lvl1pPr>
          </a:lstStyle>
          <a:p>
            <a:r>
              <a:rPr lang="en-US" altLang="zh-CN" dirty="0"/>
              <a:t>Analyze </a:t>
            </a:r>
            <a:endParaRPr lang="zh-CN" altLang="en-US" dirty="0"/>
          </a:p>
        </p:txBody>
      </p:sp>
    </p:spTree>
    <p:extLst>
      <p:ext uri="{BB962C8B-B14F-4D97-AF65-F5344CB8AC3E}">
        <p14:creationId xmlns:p14="http://schemas.microsoft.com/office/powerpoint/2010/main" val="6634331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859B9C7D-89A4-AD11-DDB4-6832C3FE07DC}"/>
              </a:ext>
            </a:extLst>
          </p:cNvPr>
          <p:cNvGrpSpPr/>
          <p:nvPr/>
        </p:nvGrpSpPr>
        <p:grpSpPr>
          <a:xfrm>
            <a:off x="0" y="1201095"/>
            <a:ext cx="7193281" cy="3952796"/>
            <a:chOff x="274319" y="1108710"/>
            <a:chExt cx="7193281" cy="4046220"/>
          </a:xfrm>
        </p:grpSpPr>
        <p:pic>
          <p:nvPicPr>
            <p:cNvPr id="2" name="图片 1">
              <a:extLst>
                <a:ext uri="{FF2B5EF4-FFF2-40B4-BE49-F238E27FC236}">
                  <a16:creationId xmlns:a16="http://schemas.microsoft.com/office/drawing/2014/main" id="{AFC6F803-6EC1-AF33-0D7A-A950D94E56E6}"/>
                </a:ext>
              </a:extLst>
            </p:cNvPr>
            <p:cNvPicPr>
              <a:picLocks noChangeAspect="1"/>
            </p:cNvPicPr>
            <p:nvPr/>
          </p:nvPicPr>
          <p:blipFill>
            <a:blip r:embed="rId3"/>
            <a:stretch>
              <a:fillRect/>
            </a:stretch>
          </p:blipFill>
          <p:spPr>
            <a:xfrm>
              <a:off x="274319" y="1108710"/>
              <a:ext cx="7193281" cy="4046220"/>
            </a:xfrm>
            <a:prstGeom prst="rect">
              <a:avLst/>
            </a:prstGeom>
          </p:spPr>
        </p:pic>
        <p:sp>
          <p:nvSpPr>
            <p:cNvPr id="3" name="椭圆 2">
              <a:extLst>
                <a:ext uri="{FF2B5EF4-FFF2-40B4-BE49-F238E27FC236}">
                  <a16:creationId xmlns:a16="http://schemas.microsoft.com/office/drawing/2014/main" id="{A135FBD6-BC05-9C31-AF10-E5A0AC04F382}"/>
                </a:ext>
              </a:extLst>
            </p:cNvPr>
            <p:cNvSpPr/>
            <p:nvPr/>
          </p:nvSpPr>
          <p:spPr>
            <a:xfrm>
              <a:off x="4144888" y="1718338"/>
              <a:ext cx="678572" cy="641019"/>
            </a:xfrm>
            <a:prstGeom prst="ellipse">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84717961-8B71-D3EE-B13F-7B33FA8FF15C}"/>
                </a:ext>
              </a:extLst>
            </p:cNvPr>
            <p:cNvSpPr/>
            <p:nvPr/>
          </p:nvSpPr>
          <p:spPr>
            <a:xfrm>
              <a:off x="750178" y="1776427"/>
              <a:ext cx="678572" cy="543863"/>
            </a:xfrm>
            <a:prstGeom prst="ellipse">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图片 7">
            <a:extLst>
              <a:ext uri="{FF2B5EF4-FFF2-40B4-BE49-F238E27FC236}">
                <a16:creationId xmlns:a16="http://schemas.microsoft.com/office/drawing/2014/main" id="{45DB8C21-52D7-F58A-2766-D5511DFD6765}"/>
              </a:ext>
            </a:extLst>
          </p:cNvPr>
          <p:cNvPicPr>
            <a:picLocks noChangeAspect="1"/>
          </p:cNvPicPr>
          <p:nvPr/>
        </p:nvPicPr>
        <p:blipFill rotWithShape="1">
          <a:blip r:embed="rId4"/>
          <a:srcRect b="6763"/>
          <a:stretch/>
        </p:blipFill>
        <p:spPr>
          <a:xfrm>
            <a:off x="6763790" y="4329755"/>
            <a:ext cx="3482339" cy="2360976"/>
          </a:xfrm>
          <a:prstGeom prst="rect">
            <a:avLst/>
          </a:prstGeom>
        </p:spPr>
      </p:pic>
      <p:pic>
        <p:nvPicPr>
          <p:cNvPr id="9" name="图片 8">
            <a:extLst>
              <a:ext uri="{FF2B5EF4-FFF2-40B4-BE49-F238E27FC236}">
                <a16:creationId xmlns:a16="http://schemas.microsoft.com/office/drawing/2014/main" id="{5591A1DB-450E-A3B2-0C31-604BFA7AAD95}"/>
              </a:ext>
            </a:extLst>
          </p:cNvPr>
          <p:cNvPicPr>
            <a:picLocks noChangeAspect="1"/>
          </p:cNvPicPr>
          <p:nvPr/>
        </p:nvPicPr>
        <p:blipFill>
          <a:blip r:embed="rId5"/>
          <a:stretch>
            <a:fillRect/>
          </a:stretch>
        </p:blipFill>
        <p:spPr>
          <a:xfrm>
            <a:off x="7038109" y="1201095"/>
            <a:ext cx="4723362" cy="2952102"/>
          </a:xfrm>
          <a:prstGeom prst="rect">
            <a:avLst/>
          </a:prstGeom>
        </p:spPr>
      </p:pic>
      <p:sp>
        <p:nvSpPr>
          <p:cNvPr id="11" name="文本框 10">
            <a:extLst>
              <a:ext uri="{FF2B5EF4-FFF2-40B4-BE49-F238E27FC236}">
                <a16:creationId xmlns:a16="http://schemas.microsoft.com/office/drawing/2014/main" id="{9E9C615F-6547-2976-F61A-643BC5C540C5}"/>
              </a:ext>
            </a:extLst>
          </p:cNvPr>
          <p:cNvSpPr txBox="1"/>
          <p:nvPr/>
        </p:nvSpPr>
        <p:spPr>
          <a:xfrm>
            <a:off x="6763790" y="612936"/>
            <a:ext cx="5428210" cy="646331"/>
          </a:xfrm>
          <a:prstGeom prst="rect">
            <a:avLst/>
          </a:prstGeom>
          <a:noFill/>
        </p:spPr>
        <p:txBody>
          <a:bodyPr wrap="square">
            <a:spAutoFit/>
          </a:bodyPr>
          <a:lstStyle>
            <a:defPPr>
              <a:defRPr lang="zh-CN"/>
            </a:defPPr>
            <a:lvl1pPr>
              <a:defRPr b="1" i="0">
                <a:solidFill>
                  <a:srgbClr val="151414"/>
                </a:solidFill>
                <a:effectLst/>
                <a:latin typeface="Arial" panose="020B0604020202020204" pitchFamily="34" charset="0"/>
                <a:cs typeface="Arial" panose="020B0604020202020204" pitchFamily="34" charset="0"/>
              </a:defRPr>
            </a:lvl1pPr>
          </a:lstStyle>
          <a:p>
            <a:pPr algn="ctr"/>
            <a:r>
              <a:rPr lang="en-US" altLang="zh-CN" b="0" dirty="0"/>
              <a:t>Percentage of population with vaccine-induced immunity against hepatitis B (anti HBs &gt; 10 </a:t>
            </a:r>
            <a:r>
              <a:rPr lang="en-US" altLang="zh-CN" b="0" dirty="0" err="1"/>
              <a:t>mIU</a:t>
            </a:r>
            <a:r>
              <a:rPr lang="en-US" altLang="zh-CN" b="0" dirty="0"/>
              <a:t>/mL)</a:t>
            </a:r>
            <a:endParaRPr lang="zh-CN" altLang="en-US" b="0" dirty="0"/>
          </a:p>
        </p:txBody>
      </p:sp>
      <p:sp>
        <p:nvSpPr>
          <p:cNvPr id="12" name="文本框 11">
            <a:extLst>
              <a:ext uri="{FF2B5EF4-FFF2-40B4-BE49-F238E27FC236}">
                <a16:creationId xmlns:a16="http://schemas.microsoft.com/office/drawing/2014/main" id="{36B676E1-1C76-78A3-C9B1-668CB94323E9}"/>
              </a:ext>
            </a:extLst>
          </p:cNvPr>
          <p:cNvSpPr txBox="1"/>
          <p:nvPr/>
        </p:nvSpPr>
        <p:spPr>
          <a:xfrm>
            <a:off x="1840181" y="185374"/>
            <a:ext cx="7788728" cy="369332"/>
          </a:xfrm>
          <a:prstGeom prst="rect">
            <a:avLst/>
          </a:prstGeom>
          <a:noFill/>
        </p:spPr>
        <p:txBody>
          <a:bodyPr wrap="square">
            <a:spAutoFit/>
          </a:bodyPr>
          <a:lstStyle/>
          <a:p>
            <a:pPr algn="l"/>
            <a:r>
              <a:rPr lang="en-US" altLang="zh-CN" b="1" i="0" dirty="0">
                <a:solidFill>
                  <a:srgbClr val="151414"/>
                </a:solidFill>
                <a:effectLst/>
                <a:latin typeface="Arial" panose="020B0604020202020204" pitchFamily="34" charset="0"/>
                <a:cs typeface="Arial" panose="020B0604020202020204" pitchFamily="34" charset="0"/>
              </a:rPr>
              <a:t>Possible reasons for the high incidence of liver cancer in Mongolia</a:t>
            </a:r>
            <a:endParaRPr lang="en-US" altLang="zh-CN" b="0" i="0" dirty="0">
              <a:solidFill>
                <a:srgbClr val="151414"/>
              </a:solidFill>
              <a:effectLst/>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9C50E294-2A26-E83E-9A45-9AD6848E34D1}"/>
              </a:ext>
            </a:extLst>
          </p:cNvPr>
          <p:cNvSpPr txBox="1"/>
          <p:nvPr/>
        </p:nvSpPr>
        <p:spPr>
          <a:xfrm>
            <a:off x="8124825" y="4064571"/>
            <a:ext cx="4067175" cy="461665"/>
          </a:xfrm>
          <a:prstGeom prst="rect">
            <a:avLst/>
          </a:prstGeom>
          <a:noFill/>
        </p:spPr>
        <p:txBody>
          <a:bodyPr wrap="square">
            <a:spAutoFit/>
          </a:bodyPr>
          <a:lstStyle/>
          <a:p>
            <a:pPr algn="r"/>
            <a:r>
              <a:rPr lang="en-US" altLang="zh-CN" sz="1200" dirty="0" err="1">
                <a:latin typeface="Arial" panose="020B0604020202020204" pitchFamily="34" charset="0"/>
                <a:cs typeface="Arial" panose="020B0604020202020204" pitchFamily="34" charset="0"/>
              </a:rPr>
              <a:t>Shagdarsuren</a:t>
            </a:r>
            <a:r>
              <a:rPr lang="en-US" altLang="zh-CN" sz="1200" dirty="0">
                <a:latin typeface="Arial" panose="020B0604020202020204" pitchFamily="34" charset="0"/>
                <a:cs typeface="Arial" panose="020B0604020202020204" pitchFamily="34" charset="0"/>
              </a:rPr>
              <a:t> et al. </a:t>
            </a:r>
            <a:r>
              <a:rPr lang="en-US" altLang="zh-CN" sz="1200" dirty="0" err="1">
                <a:latin typeface="Arial" panose="020B0604020202020204" pitchFamily="34" charset="0"/>
                <a:cs typeface="Arial" panose="020B0604020202020204" pitchFamily="34" charset="0"/>
              </a:rPr>
              <a:t>Hepat</a:t>
            </a:r>
            <a:r>
              <a:rPr lang="en-US" altLang="zh-CN" sz="1200" dirty="0">
                <a:latin typeface="Arial" panose="020B0604020202020204" pitchFamily="34" charset="0"/>
                <a:cs typeface="Arial" panose="020B0604020202020204" pitchFamily="34" charset="0"/>
              </a:rPr>
              <a:t> Mon. 2021;21(12):e121383. </a:t>
            </a:r>
            <a:r>
              <a:rPr lang="en-US" altLang="zh-CN" sz="1200" dirty="0" err="1">
                <a:latin typeface="Arial" panose="020B0604020202020204" pitchFamily="34" charset="0"/>
                <a:cs typeface="Arial" panose="020B0604020202020204" pitchFamily="34" charset="0"/>
              </a:rPr>
              <a:t>doi</a:t>
            </a:r>
            <a:r>
              <a:rPr lang="en-US" altLang="zh-CN" sz="1200" dirty="0">
                <a:latin typeface="Arial" panose="020B0604020202020204" pitchFamily="34" charset="0"/>
                <a:cs typeface="Arial" panose="020B0604020202020204" pitchFamily="34" charset="0"/>
              </a:rPr>
              <a:t>: 10.5812/hepatmon-121383.</a:t>
            </a:r>
            <a:endParaRPr lang="zh-CN" altLang="en-US" sz="1200" dirty="0">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986F52E5-E9A3-1065-4768-8D0D99667929}"/>
              </a:ext>
            </a:extLst>
          </p:cNvPr>
          <p:cNvSpPr txBox="1"/>
          <p:nvPr/>
        </p:nvSpPr>
        <p:spPr>
          <a:xfrm>
            <a:off x="104730" y="64791"/>
            <a:ext cx="1605317" cy="523220"/>
          </a:xfrm>
          <a:prstGeom prst="rect">
            <a:avLst/>
          </a:prstGeom>
          <a:noFill/>
        </p:spPr>
        <p:txBody>
          <a:bodyPr wrap="square">
            <a:spAutoFit/>
          </a:bodyPr>
          <a:lstStyle>
            <a:defPPr>
              <a:defRPr lang="zh-CN"/>
            </a:defPPr>
            <a:lvl1pPr>
              <a:defRPr sz="2800" b="1">
                <a:latin typeface="Arial" panose="020B0604020202020204" pitchFamily="34" charset="0"/>
                <a:cs typeface="Arial" panose="020B0604020202020204" pitchFamily="34" charset="0"/>
              </a:defRPr>
            </a:lvl1pPr>
          </a:lstStyle>
          <a:p>
            <a:r>
              <a:rPr lang="en-US" altLang="zh-CN" dirty="0"/>
              <a:t>Analyze </a:t>
            </a:r>
            <a:endParaRPr lang="zh-CN" altLang="en-US" dirty="0"/>
          </a:p>
        </p:txBody>
      </p:sp>
    </p:spTree>
    <p:extLst>
      <p:ext uri="{BB962C8B-B14F-4D97-AF65-F5344CB8AC3E}">
        <p14:creationId xmlns:p14="http://schemas.microsoft.com/office/powerpoint/2010/main" val="39221606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81D919-877D-C826-3095-752226EE48FE}"/>
              </a:ext>
            </a:extLst>
          </p:cNvPr>
          <p:cNvSpPr txBox="1"/>
          <p:nvPr/>
        </p:nvSpPr>
        <p:spPr>
          <a:xfrm>
            <a:off x="356851" y="271283"/>
            <a:ext cx="2289367" cy="523220"/>
          </a:xfrm>
          <a:prstGeom prst="rect">
            <a:avLst/>
          </a:prstGeom>
          <a:noFill/>
        </p:spPr>
        <p:txBody>
          <a:bodyPr wrap="square">
            <a:spAutoFit/>
          </a:bodyPr>
          <a:lstStyle>
            <a:defPPr>
              <a:defRPr lang="zh-CN"/>
            </a:defPPr>
            <a:lvl1pPr>
              <a:defRPr sz="2800" b="1">
                <a:latin typeface="Arial" panose="020B0604020202020204" pitchFamily="34" charset="0"/>
                <a:cs typeface="Arial" panose="020B0604020202020204" pitchFamily="34" charset="0"/>
              </a:defRPr>
            </a:lvl1pPr>
          </a:lstStyle>
          <a:p>
            <a:r>
              <a:rPr lang="en-US" altLang="zh-CN" dirty="0"/>
              <a:t>Conclusion</a:t>
            </a:r>
            <a:endParaRPr lang="zh-CN" altLang="en-US" dirty="0"/>
          </a:p>
        </p:txBody>
      </p:sp>
      <p:sp>
        <p:nvSpPr>
          <p:cNvPr id="5" name="文本框 4">
            <a:extLst>
              <a:ext uri="{FF2B5EF4-FFF2-40B4-BE49-F238E27FC236}">
                <a16:creationId xmlns:a16="http://schemas.microsoft.com/office/drawing/2014/main" id="{A6C8471C-D1A6-827B-1106-06FC8C77B4B3}"/>
              </a:ext>
            </a:extLst>
          </p:cNvPr>
          <p:cNvSpPr txBox="1"/>
          <p:nvPr/>
        </p:nvSpPr>
        <p:spPr>
          <a:xfrm>
            <a:off x="1156854" y="1055822"/>
            <a:ext cx="10383982" cy="5262979"/>
          </a:xfrm>
          <a:prstGeom prst="rect">
            <a:avLst/>
          </a:prstGeom>
          <a:noFill/>
        </p:spPr>
        <p:txBody>
          <a:bodyPr wrap="square">
            <a:spAutoFit/>
          </a:bodyPr>
          <a:lstStyle/>
          <a:p>
            <a:r>
              <a:rPr lang="en-US" altLang="zh-CN" sz="2400" dirty="0">
                <a:latin typeface="Arial" panose="020B0604020202020204" pitchFamily="34" charset="0"/>
                <a:cs typeface="Arial" panose="020B0604020202020204" pitchFamily="34" charset="0"/>
              </a:rPr>
              <a:t>1. The incidence of cancer in China has been increasing year by year since around 2008, which may be due to the improvement of the national cancer registration and follow-up plan.</a:t>
            </a:r>
          </a:p>
          <a:p>
            <a:endParaRPr lang="en-US" altLang="zh-CN" sz="2400" dirty="0">
              <a:latin typeface="Arial" panose="020B0604020202020204" pitchFamily="34" charset="0"/>
              <a:cs typeface="Arial" panose="020B0604020202020204" pitchFamily="34" charset="0"/>
            </a:endParaRPr>
          </a:p>
          <a:p>
            <a:r>
              <a:rPr lang="en-US" altLang="zh-CN" sz="2400" dirty="0">
                <a:latin typeface="Arial" panose="020B0604020202020204" pitchFamily="34" charset="0"/>
                <a:cs typeface="Arial" panose="020B0604020202020204" pitchFamily="34" charset="0"/>
              </a:rPr>
              <a:t>2. We basically believe that the national cancer mortality rate is negatively correlated with the national economic level, but war factors will affect their relationship.</a:t>
            </a:r>
          </a:p>
          <a:p>
            <a:endParaRPr lang="en-US" altLang="zh-CN" sz="2400" dirty="0">
              <a:latin typeface="Arial" panose="020B0604020202020204" pitchFamily="34" charset="0"/>
              <a:cs typeface="Arial" panose="020B0604020202020204" pitchFamily="34" charset="0"/>
            </a:endParaRPr>
          </a:p>
          <a:p>
            <a:r>
              <a:rPr lang="en-US" altLang="zh-CN" sz="2400" dirty="0">
                <a:latin typeface="Arial" panose="020B0604020202020204" pitchFamily="34" charset="0"/>
                <a:cs typeface="Arial" panose="020B0604020202020204" pitchFamily="34" charset="0"/>
              </a:rPr>
              <a:t>3. Iraq, as the country with the smallest cancer incidence rate in the world in 2017, may be due to the lack of medical resources and the low cancer detection rate.</a:t>
            </a:r>
          </a:p>
          <a:p>
            <a:endParaRPr lang="en-US" altLang="zh-CN" sz="2400" dirty="0">
              <a:latin typeface="Arial" panose="020B0604020202020204" pitchFamily="34" charset="0"/>
              <a:cs typeface="Arial" panose="020B0604020202020204" pitchFamily="34" charset="0"/>
            </a:endParaRPr>
          </a:p>
          <a:p>
            <a:r>
              <a:rPr lang="en-US" altLang="zh-CN" sz="2400" dirty="0">
                <a:latin typeface="Arial" panose="020B0604020202020204" pitchFamily="34" charset="0"/>
                <a:cs typeface="Arial" panose="020B0604020202020204" pitchFamily="34" charset="0"/>
              </a:rPr>
              <a:t>4. The prevalence of liver cancer with a high fatality rate may be the reason why Mongolia has the highest cancer death rate in the world in 2017.</a:t>
            </a:r>
            <a:endParaRPr lang="zh-CN" alt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03872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81D919-877D-C826-3095-752226EE48FE}"/>
              </a:ext>
            </a:extLst>
          </p:cNvPr>
          <p:cNvSpPr txBox="1"/>
          <p:nvPr/>
        </p:nvSpPr>
        <p:spPr>
          <a:xfrm>
            <a:off x="398415" y="382120"/>
            <a:ext cx="2178530" cy="523220"/>
          </a:xfrm>
          <a:prstGeom prst="rect">
            <a:avLst/>
          </a:prstGeom>
          <a:noFill/>
        </p:spPr>
        <p:txBody>
          <a:bodyPr wrap="square">
            <a:spAutoFit/>
          </a:bodyPr>
          <a:lstStyle>
            <a:defPPr>
              <a:defRPr lang="zh-CN"/>
            </a:defPPr>
            <a:lvl1pPr>
              <a:defRPr sz="2800" b="1">
                <a:latin typeface="Arial" panose="020B0604020202020204" pitchFamily="34" charset="0"/>
                <a:cs typeface="Arial" panose="020B0604020202020204" pitchFamily="34" charset="0"/>
              </a:defRPr>
            </a:lvl1pPr>
          </a:lstStyle>
          <a:p>
            <a:r>
              <a:rPr lang="en-US" altLang="zh-CN" dirty="0"/>
              <a:t>Discussion </a:t>
            </a:r>
            <a:endParaRPr lang="zh-CN" altLang="en-US" dirty="0"/>
          </a:p>
        </p:txBody>
      </p:sp>
      <p:sp>
        <p:nvSpPr>
          <p:cNvPr id="5" name="文本框 4">
            <a:extLst>
              <a:ext uri="{FF2B5EF4-FFF2-40B4-BE49-F238E27FC236}">
                <a16:creationId xmlns:a16="http://schemas.microsoft.com/office/drawing/2014/main" id="{FCEFE275-6A54-8389-8B7B-94C95C6EC491}"/>
              </a:ext>
            </a:extLst>
          </p:cNvPr>
          <p:cNvSpPr txBox="1"/>
          <p:nvPr/>
        </p:nvSpPr>
        <p:spPr>
          <a:xfrm>
            <a:off x="1506259" y="2191711"/>
            <a:ext cx="9179481" cy="2677656"/>
          </a:xfrm>
          <a:prstGeom prst="rect">
            <a:avLst/>
          </a:prstGeom>
          <a:noFill/>
        </p:spPr>
        <p:txBody>
          <a:bodyPr wrap="square">
            <a:spAutoFit/>
          </a:bodyPr>
          <a:lstStyle>
            <a:defPPr>
              <a:defRPr lang="zh-CN"/>
            </a:defPPr>
            <a:lvl1pPr>
              <a:defRPr sz="2400">
                <a:latin typeface="Arial" panose="020B0604020202020204" pitchFamily="34" charset="0"/>
                <a:cs typeface="Arial" panose="020B0604020202020204" pitchFamily="34" charset="0"/>
              </a:defRPr>
            </a:lvl1pPr>
          </a:lstStyle>
          <a:p>
            <a:r>
              <a:rPr lang="en-US" altLang="zh-CN" dirty="0"/>
              <a:t>1. The country should improve the cancer early diagnosis system and screening, as well as the medical system, and popularize cancer screening and vaccination</a:t>
            </a:r>
          </a:p>
          <a:p>
            <a:endParaRPr lang="en-US" altLang="zh-CN" dirty="0"/>
          </a:p>
          <a:p>
            <a:r>
              <a:rPr lang="en-US" altLang="zh-CN" dirty="0"/>
              <a:t>2. We should maintain healthy eating habits and living habits</a:t>
            </a:r>
          </a:p>
          <a:p>
            <a:endParaRPr lang="en-US" altLang="zh-CN" dirty="0"/>
          </a:p>
          <a:p>
            <a:r>
              <a:rPr lang="en-US" altLang="zh-CN" dirty="0"/>
              <a:t>3. Hope for world peace</a:t>
            </a:r>
            <a:endParaRPr lang="zh-CN" altLang="en-US" dirty="0"/>
          </a:p>
        </p:txBody>
      </p:sp>
    </p:spTree>
    <p:extLst>
      <p:ext uri="{BB962C8B-B14F-4D97-AF65-F5344CB8AC3E}">
        <p14:creationId xmlns:p14="http://schemas.microsoft.com/office/powerpoint/2010/main" val="1633784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CEFE275-6A54-8389-8B7B-94C95C6EC491}"/>
              </a:ext>
            </a:extLst>
          </p:cNvPr>
          <p:cNvSpPr txBox="1"/>
          <p:nvPr/>
        </p:nvSpPr>
        <p:spPr>
          <a:xfrm>
            <a:off x="513118" y="294974"/>
            <a:ext cx="11724931" cy="400110"/>
          </a:xfrm>
          <a:prstGeom prst="rect">
            <a:avLst/>
          </a:prstGeom>
          <a:noFill/>
        </p:spPr>
        <p:txBody>
          <a:bodyPr wrap="square">
            <a:spAutoFit/>
          </a:bodyPr>
          <a:lstStyle>
            <a:defPPr>
              <a:defRPr lang="zh-CN"/>
            </a:defPPr>
            <a:lvl1pPr>
              <a:defRPr sz="2400">
                <a:latin typeface="Arial" panose="020B0604020202020204" pitchFamily="34" charset="0"/>
                <a:cs typeface="Arial" panose="020B0604020202020204" pitchFamily="34" charset="0"/>
              </a:defRPr>
            </a:lvl1pPr>
          </a:lstStyle>
          <a:p>
            <a:r>
              <a:rPr lang="en-US" altLang="zh-CN" sz="2000" b="1" dirty="0">
                <a:hlinkClick r:id="rId3"/>
              </a:rPr>
              <a:t>Online</a:t>
            </a:r>
            <a:r>
              <a:rPr lang="zh-CN" altLang="en-US" sz="2000" b="1" dirty="0">
                <a:hlinkClick r:id="rId3"/>
              </a:rPr>
              <a:t> </a:t>
            </a:r>
            <a:r>
              <a:rPr lang="en-US" altLang="zh-CN" sz="2000" b="1" dirty="0">
                <a:hlinkClick r:id="rId3"/>
              </a:rPr>
              <a:t>-</a:t>
            </a:r>
            <a:r>
              <a:rPr lang="zh-CN" altLang="en-US" sz="2000" b="1" dirty="0">
                <a:hlinkClick r:id="rId3"/>
              </a:rPr>
              <a:t> </a:t>
            </a:r>
            <a:r>
              <a:rPr lang="en-US" altLang="zh-CN" sz="2000" b="1" dirty="0">
                <a:hlinkClick r:id="rId3"/>
              </a:rPr>
              <a:t>presentation</a:t>
            </a:r>
            <a:endParaRPr lang="zh-CN" altLang="en-US" sz="2000" b="1" dirty="0"/>
          </a:p>
        </p:txBody>
      </p:sp>
      <p:pic>
        <p:nvPicPr>
          <p:cNvPr id="9" name="图片 8">
            <a:extLst>
              <a:ext uri="{FF2B5EF4-FFF2-40B4-BE49-F238E27FC236}">
                <a16:creationId xmlns:a16="http://schemas.microsoft.com/office/drawing/2014/main" id="{7B439B7F-657A-F276-3CB6-42AA14DD60E2}"/>
              </a:ext>
            </a:extLst>
          </p:cNvPr>
          <p:cNvPicPr>
            <a:picLocks noChangeAspect="1"/>
          </p:cNvPicPr>
          <p:nvPr/>
        </p:nvPicPr>
        <p:blipFill>
          <a:blip r:embed="rId4"/>
          <a:stretch>
            <a:fillRect/>
          </a:stretch>
        </p:blipFill>
        <p:spPr>
          <a:xfrm>
            <a:off x="733674" y="840442"/>
            <a:ext cx="10724651" cy="5861147"/>
          </a:xfrm>
          <a:prstGeom prst="rect">
            <a:avLst/>
          </a:prstGeom>
        </p:spPr>
      </p:pic>
    </p:spTree>
    <p:extLst>
      <p:ext uri="{BB962C8B-B14F-4D97-AF65-F5344CB8AC3E}">
        <p14:creationId xmlns:p14="http://schemas.microsoft.com/office/powerpoint/2010/main" val="25054596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BBE038AB-AFD8-9799-7A47-B8F363D39B4C}"/>
              </a:ext>
            </a:extLst>
          </p:cNvPr>
          <p:cNvPicPr>
            <a:picLocks noChangeAspect="1"/>
          </p:cNvPicPr>
          <p:nvPr/>
        </p:nvPicPr>
        <p:blipFill rotWithShape="1">
          <a:blip r:embed="rId3"/>
          <a:srcRect t="23496"/>
          <a:stretch/>
        </p:blipFill>
        <p:spPr>
          <a:xfrm>
            <a:off x="779746" y="1341998"/>
            <a:ext cx="10632508" cy="4361926"/>
          </a:xfrm>
          <a:prstGeom prst="rect">
            <a:avLst/>
          </a:prstGeom>
        </p:spPr>
      </p:pic>
    </p:spTree>
    <p:extLst>
      <p:ext uri="{BB962C8B-B14F-4D97-AF65-F5344CB8AC3E}">
        <p14:creationId xmlns:p14="http://schemas.microsoft.com/office/powerpoint/2010/main" val="22013152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4CB07D8-4733-8D0C-8D0E-510C47689CF0}"/>
              </a:ext>
            </a:extLst>
          </p:cNvPr>
          <p:cNvSpPr txBox="1"/>
          <p:nvPr/>
        </p:nvSpPr>
        <p:spPr>
          <a:xfrm>
            <a:off x="3789502" y="2465383"/>
            <a:ext cx="5017614" cy="1200329"/>
          </a:xfrm>
          <a:prstGeom prst="rect">
            <a:avLst/>
          </a:prstGeom>
          <a:noFill/>
        </p:spPr>
        <p:txBody>
          <a:bodyPr wrap="square">
            <a:spAutoFit/>
          </a:bodyPr>
          <a:lstStyle/>
          <a:p>
            <a:r>
              <a:rPr kumimoji="1" lang="en-US" altLang="zh-CN" sz="7200" dirty="0">
                <a:solidFill>
                  <a:schemeClr val="accent1"/>
                </a:solidFill>
                <a:latin typeface="Fairwater Script" panose="020F0502020204030204" pitchFamily="34" charset="0"/>
                <a:cs typeface="Arial" panose="020B0604020202020204" pitchFamily="34" charset="0"/>
              </a:rPr>
              <a:t>Thank You</a:t>
            </a:r>
            <a:endParaRPr kumimoji="1" lang="en-US" altLang="zh-CN" sz="5400" dirty="0">
              <a:solidFill>
                <a:schemeClr val="accent1"/>
              </a:solidFill>
              <a:latin typeface="Fairwater Script" panose="020F0502020204030204" pitchFamily="34" charset="0"/>
              <a:cs typeface="Arial" panose="020B0604020202020204" pitchFamily="34" charset="0"/>
            </a:endParaRPr>
          </a:p>
        </p:txBody>
      </p:sp>
    </p:spTree>
    <p:extLst>
      <p:ext uri="{BB962C8B-B14F-4D97-AF65-F5344CB8AC3E}">
        <p14:creationId xmlns:p14="http://schemas.microsoft.com/office/powerpoint/2010/main" val="2201498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2360E6B-980D-AF37-53DF-68DE98941D62}"/>
              </a:ext>
            </a:extLst>
          </p:cNvPr>
          <p:cNvSpPr txBox="1"/>
          <p:nvPr/>
        </p:nvSpPr>
        <p:spPr>
          <a:xfrm>
            <a:off x="229191" y="219987"/>
            <a:ext cx="6824752" cy="523220"/>
          </a:xfrm>
          <a:prstGeom prst="rect">
            <a:avLst/>
          </a:prstGeom>
          <a:noFill/>
        </p:spPr>
        <p:txBody>
          <a:bodyPr wrap="square">
            <a:spAutoFit/>
          </a:bodyPr>
          <a:lstStyle/>
          <a:p>
            <a:r>
              <a:rPr lang="en-US" altLang="zh-CN" sz="2800" b="1" dirty="0">
                <a:latin typeface="Arial" panose="020B0604020202020204" pitchFamily="34" charset="0"/>
                <a:cs typeface="Arial" panose="020B0604020202020204" pitchFamily="34" charset="0"/>
              </a:rPr>
              <a:t>Data description and code explanation</a:t>
            </a:r>
            <a:endParaRPr lang="zh-CN" altLang="en-US" sz="2800" b="1" dirty="0">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FEFD782F-3613-2991-0867-E7F9D09DBCB3}"/>
              </a:ext>
            </a:extLst>
          </p:cNvPr>
          <p:cNvPicPr>
            <a:picLocks noChangeAspect="1"/>
          </p:cNvPicPr>
          <p:nvPr/>
        </p:nvPicPr>
        <p:blipFill>
          <a:blip r:embed="rId3"/>
          <a:stretch>
            <a:fillRect/>
          </a:stretch>
        </p:blipFill>
        <p:spPr>
          <a:xfrm>
            <a:off x="414263" y="1460184"/>
            <a:ext cx="5409494" cy="2087389"/>
          </a:xfrm>
          <a:prstGeom prst="rect">
            <a:avLst/>
          </a:prstGeom>
        </p:spPr>
      </p:pic>
      <p:sp>
        <p:nvSpPr>
          <p:cNvPr id="6" name="文本框 5">
            <a:extLst>
              <a:ext uri="{FF2B5EF4-FFF2-40B4-BE49-F238E27FC236}">
                <a16:creationId xmlns:a16="http://schemas.microsoft.com/office/drawing/2014/main" id="{7CAA1BA7-1AD4-1F9E-3355-E55AD13705C8}"/>
              </a:ext>
            </a:extLst>
          </p:cNvPr>
          <p:cNvSpPr txBox="1"/>
          <p:nvPr/>
        </p:nvSpPr>
        <p:spPr>
          <a:xfrm>
            <a:off x="745487" y="1090852"/>
            <a:ext cx="3482129" cy="369332"/>
          </a:xfrm>
          <a:prstGeom prst="rect">
            <a:avLst/>
          </a:prstGeom>
          <a:noFill/>
        </p:spPr>
        <p:txBody>
          <a:bodyPr wrap="square">
            <a:spAutoFit/>
          </a:bodyPr>
          <a:lstStyle/>
          <a:p>
            <a:r>
              <a:rPr lang="en-US" altLang="zh-CN" b="1" dirty="0">
                <a:latin typeface="Arial" panose="020B0604020202020204" pitchFamily="34" charset="0"/>
                <a:cs typeface="Arial" panose="020B0604020202020204" pitchFamily="34" charset="0"/>
              </a:rPr>
              <a:t>Data:</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hlinkClick r:id="rId4"/>
              </a:rPr>
              <a:t>cancer-</a:t>
            </a:r>
            <a:r>
              <a:rPr lang="en-US" altLang="zh-CN" b="1" dirty="0" err="1">
                <a:latin typeface="Arial" panose="020B0604020202020204" pitchFamily="34" charset="0"/>
                <a:cs typeface="Arial" panose="020B0604020202020204" pitchFamily="34" charset="0"/>
                <a:hlinkClick r:id="rId4"/>
              </a:rPr>
              <a:t>incidence.csv</a:t>
            </a:r>
            <a:r>
              <a:rPr lang="zh-CN" altLang="en-US" b="1" dirty="0">
                <a:latin typeface="Arial" panose="020B0604020202020204" pitchFamily="34" charset="0"/>
                <a:cs typeface="Arial" panose="020B0604020202020204" pitchFamily="34" charset="0"/>
                <a:hlinkClick r:id="rId4"/>
              </a:rPr>
              <a:t> </a:t>
            </a:r>
            <a:endParaRPr lang="zh-CN" altLang="en-US" b="1" dirty="0">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D1346D18-6FC6-7458-78B8-59D242D7A45A}"/>
              </a:ext>
            </a:extLst>
          </p:cNvPr>
          <p:cNvSpPr txBox="1"/>
          <p:nvPr/>
        </p:nvSpPr>
        <p:spPr>
          <a:xfrm>
            <a:off x="745487" y="3961938"/>
            <a:ext cx="3636508" cy="369332"/>
          </a:xfrm>
          <a:prstGeom prst="rect">
            <a:avLst/>
          </a:prstGeom>
          <a:noFill/>
        </p:spPr>
        <p:txBody>
          <a:bodyPr wrap="square">
            <a:spAutoFit/>
          </a:bodyPr>
          <a:lstStyle>
            <a:defPPr>
              <a:defRPr lang="zh-CN"/>
            </a:defPPr>
            <a:lvl1pPr>
              <a:defRPr b="1">
                <a:latin typeface="Arial" panose="020B0604020202020204" pitchFamily="34" charset="0"/>
                <a:cs typeface="Arial" panose="020B0604020202020204" pitchFamily="34" charset="0"/>
              </a:defRPr>
            </a:lvl1pPr>
          </a:lstStyle>
          <a:p>
            <a:r>
              <a:rPr lang="en-US" altLang="zh-CN" dirty="0"/>
              <a:t>Data:</a:t>
            </a:r>
            <a:r>
              <a:rPr lang="zh-CN" altLang="en-US" dirty="0"/>
              <a:t> </a:t>
            </a:r>
            <a:r>
              <a:rPr lang="en-US" altLang="zh-CN" dirty="0">
                <a:hlinkClick r:id="rId5"/>
              </a:rPr>
              <a:t>cancer-death-rates.csv</a:t>
            </a:r>
            <a:endParaRPr lang="en-US" altLang="zh-CN" dirty="0"/>
          </a:p>
        </p:txBody>
      </p:sp>
      <p:pic>
        <p:nvPicPr>
          <p:cNvPr id="11" name="图片 10">
            <a:extLst>
              <a:ext uri="{FF2B5EF4-FFF2-40B4-BE49-F238E27FC236}">
                <a16:creationId xmlns:a16="http://schemas.microsoft.com/office/drawing/2014/main" id="{7856BB03-86A8-7753-24F8-0B56E629FE75}"/>
              </a:ext>
            </a:extLst>
          </p:cNvPr>
          <p:cNvPicPr>
            <a:picLocks noChangeAspect="1"/>
          </p:cNvPicPr>
          <p:nvPr/>
        </p:nvPicPr>
        <p:blipFill>
          <a:blip r:embed="rId6"/>
          <a:stretch>
            <a:fillRect/>
          </a:stretch>
        </p:blipFill>
        <p:spPr>
          <a:xfrm>
            <a:off x="414263" y="4387785"/>
            <a:ext cx="5480854" cy="2087389"/>
          </a:xfrm>
          <a:prstGeom prst="rect">
            <a:avLst/>
          </a:prstGeom>
        </p:spPr>
      </p:pic>
    </p:spTree>
    <p:extLst>
      <p:ext uri="{BB962C8B-B14F-4D97-AF65-F5344CB8AC3E}">
        <p14:creationId xmlns:p14="http://schemas.microsoft.com/office/powerpoint/2010/main" val="2128820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E5C14C8-C09D-AD1F-0896-8091A4FADA0C}"/>
              </a:ext>
            </a:extLst>
          </p:cNvPr>
          <p:cNvSpPr txBox="1"/>
          <p:nvPr/>
        </p:nvSpPr>
        <p:spPr>
          <a:xfrm>
            <a:off x="4579395" y="121403"/>
            <a:ext cx="3033203" cy="369332"/>
          </a:xfrm>
          <a:prstGeom prst="rect">
            <a:avLst/>
          </a:prstGeom>
          <a:noFill/>
        </p:spPr>
        <p:txBody>
          <a:bodyPr wrap="none" rtlCol="0">
            <a:spAutoFit/>
          </a:bodyPr>
          <a:lstStyle/>
          <a:p>
            <a:r>
              <a:rPr lang="en-US" altLang="zh-CN" b="1" dirty="0"/>
              <a:t>Partial code demonstration</a:t>
            </a:r>
            <a:endParaRPr lang="zh-CN" altLang="en-US" b="1" dirty="0"/>
          </a:p>
        </p:txBody>
      </p:sp>
      <p:pic>
        <p:nvPicPr>
          <p:cNvPr id="4" name="图片 3">
            <a:extLst>
              <a:ext uri="{FF2B5EF4-FFF2-40B4-BE49-F238E27FC236}">
                <a16:creationId xmlns:a16="http://schemas.microsoft.com/office/drawing/2014/main" id="{C30608BC-6356-85AB-0953-C7B72BCA478D}"/>
              </a:ext>
            </a:extLst>
          </p:cNvPr>
          <p:cNvPicPr>
            <a:picLocks noChangeAspect="1"/>
          </p:cNvPicPr>
          <p:nvPr/>
        </p:nvPicPr>
        <p:blipFill rotWithShape="1">
          <a:blip r:embed="rId3"/>
          <a:srcRect r="27200"/>
          <a:stretch/>
        </p:blipFill>
        <p:spPr>
          <a:xfrm>
            <a:off x="2082378" y="684155"/>
            <a:ext cx="8027244" cy="5960448"/>
          </a:xfrm>
          <a:prstGeom prst="rect">
            <a:avLst/>
          </a:prstGeom>
        </p:spPr>
      </p:pic>
    </p:spTree>
    <p:extLst>
      <p:ext uri="{BB962C8B-B14F-4D97-AF65-F5344CB8AC3E}">
        <p14:creationId xmlns:p14="http://schemas.microsoft.com/office/powerpoint/2010/main" val="1228852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E5C14C8-C09D-AD1F-0896-8091A4FADA0C}"/>
              </a:ext>
            </a:extLst>
          </p:cNvPr>
          <p:cNvSpPr txBox="1"/>
          <p:nvPr/>
        </p:nvSpPr>
        <p:spPr>
          <a:xfrm>
            <a:off x="999128" y="1088430"/>
            <a:ext cx="4371710" cy="369332"/>
          </a:xfrm>
          <a:prstGeom prst="rect">
            <a:avLst/>
          </a:prstGeom>
          <a:noFill/>
        </p:spPr>
        <p:txBody>
          <a:bodyPr wrap="none" rtlCol="0">
            <a:spAutoFit/>
          </a:bodyPr>
          <a:lstStyle/>
          <a:p>
            <a:r>
              <a:rPr lang="en-US" altLang="zh-CN" b="1" dirty="0"/>
              <a:t>The cancer incidence worldwide in 2017</a:t>
            </a:r>
            <a:endParaRPr lang="zh-CN" altLang="en-US" b="1" dirty="0"/>
          </a:p>
        </p:txBody>
      </p:sp>
      <p:sp>
        <p:nvSpPr>
          <p:cNvPr id="5" name="文本框 4">
            <a:extLst>
              <a:ext uri="{FF2B5EF4-FFF2-40B4-BE49-F238E27FC236}">
                <a16:creationId xmlns:a16="http://schemas.microsoft.com/office/drawing/2014/main" id="{3925A210-D305-873A-96AE-59C3FF3E6BCE}"/>
              </a:ext>
            </a:extLst>
          </p:cNvPr>
          <p:cNvSpPr txBox="1"/>
          <p:nvPr/>
        </p:nvSpPr>
        <p:spPr>
          <a:xfrm>
            <a:off x="7411514" y="1090488"/>
            <a:ext cx="4453463" cy="369332"/>
          </a:xfrm>
          <a:prstGeom prst="rect">
            <a:avLst/>
          </a:prstGeom>
          <a:noFill/>
        </p:spPr>
        <p:txBody>
          <a:bodyPr wrap="none" rtlCol="0">
            <a:spAutoFit/>
          </a:bodyPr>
          <a:lstStyle/>
          <a:p>
            <a:r>
              <a:rPr lang="en-US" altLang="zh-CN" b="1" dirty="0"/>
              <a:t>The cancer death rate worldwide in 2017</a:t>
            </a:r>
          </a:p>
        </p:txBody>
      </p:sp>
      <p:grpSp>
        <p:nvGrpSpPr>
          <p:cNvPr id="18" name="组合 17">
            <a:extLst>
              <a:ext uri="{FF2B5EF4-FFF2-40B4-BE49-F238E27FC236}">
                <a16:creationId xmlns:a16="http://schemas.microsoft.com/office/drawing/2014/main" id="{A5F813FB-AD2F-320A-E84A-9C3551A4DA11}"/>
              </a:ext>
            </a:extLst>
          </p:cNvPr>
          <p:cNvGrpSpPr/>
          <p:nvPr/>
        </p:nvGrpSpPr>
        <p:grpSpPr>
          <a:xfrm>
            <a:off x="26780" y="1911883"/>
            <a:ext cx="6019061" cy="3252510"/>
            <a:chOff x="83930" y="1786153"/>
            <a:chExt cx="6019061" cy="3252510"/>
          </a:xfrm>
        </p:grpSpPr>
        <p:pic>
          <p:nvPicPr>
            <p:cNvPr id="17" name="Picture 2">
              <a:extLst>
                <a:ext uri="{FF2B5EF4-FFF2-40B4-BE49-F238E27FC236}">
                  <a16:creationId xmlns:a16="http://schemas.microsoft.com/office/drawing/2014/main" id="{7683CEB9-DB92-E2F4-1A51-6EF7A275B9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167" r="2301"/>
            <a:stretch/>
          </p:blipFill>
          <p:spPr bwMode="auto">
            <a:xfrm>
              <a:off x="83930" y="1834092"/>
              <a:ext cx="6019061" cy="320457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组合 14">
              <a:extLst>
                <a:ext uri="{FF2B5EF4-FFF2-40B4-BE49-F238E27FC236}">
                  <a16:creationId xmlns:a16="http://schemas.microsoft.com/office/drawing/2014/main" id="{F6CB7C59-FBAE-77CC-8BED-0AB4C88B8D14}"/>
                </a:ext>
              </a:extLst>
            </p:cNvPr>
            <p:cNvGrpSpPr/>
            <p:nvPr/>
          </p:nvGrpSpPr>
          <p:grpSpPr>
            <a:xfrm>
              <a:off x="971550" y="1786153"/>
              <a:ext cx="4834890" cy="2862195"/>
              <a:chOff x="971550" y="1786153"/>
              <a:chExt cx="4834890" cy="2862195"/>
            </a:xfrm>
          </p:grpSpPr>
          <p:sp>
            <p:nvSpPr>
              <p:cNvPr id="7" name="椭圆 6">
                <a:extLst>
                  <a:ext uri="{FF2B5EF4-FFF2-40B4-BE49-F238E27FC236}">
                    <a16:creationId xmlns:a16="http://schemas.microsoft.com/office/drawing/2014/main" id="{77E8082A-C6E5-8632-6A1B-739EB73B785F}"/>
                  </a:ext>
                </a:extLst>
              </p:cNvPr>
              <p:cNvSpPr/>
              <p:nvPr/>
            </p:nvSpPr>
            <p:spPr>
              <a:xfrm>
                <a:off x="971550" y="2468880"/>
                <a:ext cx="1062990" cy="777240"/>
              </a:xfrm>
              <a:prstGeom prst="ellipse">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A809B18-50F3-6703-8898-7B833DC7CACC}"/>
                  </a:ext>
                </a:extLst>
              </p:cNvPr>
              <p:cNvSpPr/>
              <p:nvPr/>
            </p:nvSpPr>
            <p:spPr>
              <a:xfrm>
                <a:off x="4743450" y="3871108"/>
                <a:ext cx="1062990" cy="777240"/>
              </a:xfrm>
              <a:prstGeom prst="ellipse">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78A1699E-FAA8-3E5A-F2D4-D217398E125B}"/>
                  </a:ext>
                </a:extLst>
              </p:cNvPr>
              <p:cNvSpPr/>
              <p:nvPr/>
            </p:nvSpPr>
            <p:spPr>
              <a:xfrm rot="19899829">
                <a:off x="3085679" y="2166150"/>
                <a:ext cx="550416" cy="344675"/>
              </a:xfrm>
              <a:prstGeom prst="ellipse">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7C92EA8D-0EFE-E403-79FE-C98B54958A47}"/>
                  </a:ext>
                </a:extLst>
              </p:cNvPr>
              <p:cNvSpPr/>
              <p:nvPr/>
            </p:nvSpPr>
            <p:spPr>
              <a:xfrm>
                <a:off x="1921380" y="1786153"/>
                <a:ext cx="1062990" cy="777240"/>
              </a:xfrm>
              <a:prstGeom prst="ellipse">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a:extLst>
              <a:ext uri="{FF2B5EF4-FFF2-40B4-BE49-F238E27FC236}">
                <a16:creationId xmlns:a16="http://schemas.microsoft.com/office/drawing/2014/main" id="{2B3355B7-6DCF-B1EC-7C87-26514999A29A}"/>
              </a:ext>
            </a:extLst>
          </p:cNvPr>
          <p:cNvGrpSpPr/>
          <p:nvPr/>
        </p:nvGrpSpPr>
        <p:grpSpPr>
          <a:xfrm>
            <a:off x="6056566" y="1839863"/>
            <a:ext cx="6220016" cy="3457128"/>
            <a:chOff x="5975492" y="1816208"/>
            <a:chExt cx="6220016" cy="3457128"/>
          </a:xfrm>
        </p:grpSpPr>
        <p:pic>
          <p:nvPicPr>
            <p:cNvPr id="1028" name="Picture 4">
              <a:extLst>
                <a:ext uri="{FF2B5EF4-FFF2-40B4-BE49-F238E27FC236}">
                  <a16:creationId xmlns:a16="http://schemas.microsoft.com/office/drawing/2014/main" id="{F1E1701F-E3D5-DD29-0860-8F7DB84406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3857"/>
            <a:stretch/>
          </p:blipFill>
          <p:spPr bwMode="auto">
            <a:xfrm>
              <a:off x="5975492" y="1890943"/>
              <a:ext cx="6220016" cy="3382393"/>
            </a:xfrm>
            <a:prstGeom prst="rect">
              <a:avLst/>
            </a:prstGeom>
            <a:noFill/>
            <a:extLst>
              <a:ext uri="{909E8E84-426E-40DD-AFC4-6F175D3DCCD1}">
                <a14:hiddenFill xmlns:a14="http://schemas.microsoft.com/office/drawing/2010/main">
                  <a:solidFill>
                    <a:srgbClr val="FFFFFF"/>
                  </a:solidFill>
                </a14:hiddenFill>
              </a:ext>
            </a:extLst>
          </p:spPr>
        </p:pic>
        <p:sp>
          <p:nvSpPr>
            <p:cNvPr id="8" name="椭圆 7">
              <a:extLst>
                <a:ext uri="{FF2B5EF4-FFF2-40B4-BE49-F238E27FC236}">
                  <a16:creationId xmlns:a16="http://schemas.microsoft.com/office/drawing/2014/main" id="{0AF7DD74-FB0F-0D9B-EBB7-9FAE3069E3E3}"/>
                </a:ext>
              </a:extLst>
            </p:cNvPr>
            <p:cNvSpPr/>
            <p:nvPr/>
          </p:nvSpPr>
          <p:spPr>
            <a:xfrm>
              <a:off x="6897449" y="2537460"/>
              <a:ext cx="1062990" cy="777240"/>
            </a:xfrm>
            <a:prstGeom prst="ellipse">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B55C2ECD-B93C-8151-8199-BAC87135B7A9}"/>
                </a:ext>
              </a:extLst>
            </p:cNvPr>
            <p:cNvSpPr/>
            <p:nvPr/>
          </p:nvSpPr>
          <p:spPr>
            <a:xfrm>
              <a:off x="10741005" y="3951118"/>
              <a:ext cx="1062990" cy="777240"/>
            </a:xfrm>
            <a:prstGeom prst="ellipse">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648D0AF-C445-56C1-2D60-DEB8F421C77C}"/>
                </a:ext>
              </a:extLst>
            </p:cNvPr>
            <p:cNvSpPr/>
            <p:nvPr/>
          </p:nvSpPr>
          <p:spPr>
            <a:xfrm rot="19899829">
              <a:off x="9104738" y="2184065"/>
              <a:ext cx="550416" cy="344675"/>
            </a:xfrm>
            <a:prstGeom prst="ellipse">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9C52A4F1-8BE0-BFDF-F0BF-EAD5EC28E493}"/>
                </a:ext>
              </a:extLst>
            </p:cNvPr>
            <p:cNvSpPr/>
            <p:nvPr/>
          </p:nvSpPr>
          <p:spPr>
            <a:xfrm>
              <a:off x="7908399" y="1816208"/>
              <a:ext cx="1062990" cy="777240"/>
            </a:xfrm>
            <a:prstGeom prst="ellipse">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1244198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C4F851D3-99D1-7783-54DE-65D03F6343E6}"/>
              </a:ext>
            </a:extLst>
          </p:cNvPr>
          <p:cNvGrpSpPr/>
          <p:nvPr/>
        </p:nvGrpSpPr>
        <p:grpSpPr>
          <a:xfrm>
            <a:off x="-1" y="1214871"/>
            <a:ext cx="4397313" cy="4789278"/>
            <a:chOff x="644717" y="1306286"/>
            <a:chExt cx="4397313" cy="4789278"/>
          </a:xfrm>
        </p:grpSpPr>
        <p:pic>
          <p:nvPicPr>
            <p:cNvPr id="16" name="图片 15">
              <a:extLst>
                <a:ext uri="{FF2B5EF4-FFF2-40B4-BE49-F238E27FC236}">
                  <a16:creationId xmlns:a16="http://schemas.microsoft.com/office/drawing/2014/main" id="{973C969B-C55F-9ACE-CB92-0733B3103CA5}"/>
                </a:ext>
              </a:extLst>
            </p:cNvPr>
            <p:cNvPicPr>
              <a:picLocks noChangeAspect="1"/>
            </p:cNvPicPr>
            <p:nvPr/>
          </p:nvPicPr>
          <p:blipFill rotWithShape="1">
            <a:blip r:embed="rId3"/>
            <a:srcRect l="1594"/>
            <a:stretch/>
          </p:blipFill>
          <p:spPr>
            <a:xfrm>
              <a:off x="644717" y="1306286"/>
              <a:ext cx="4397313" cy="4789278"/>
            </a:xfrm>
            <a:prstGeom prst="rect">
              <a:avLst/>
            </a:prstGeom>
          </p:spPr>
        </p:pic>
        <p:sp>
          <p:nvSpPr>
            <p:cNvPr id="18" name="椭圆 17">
              <a:extLst>
                <a:ext uri="{FF2B5EF4-FFF2-40B4-BE49-F238E27FC236}">
                  <a16:creationId xmlns:a16="http://schemas.microsoft.com/office/drawing/2014/main" id="{D42A377F-E97E-C651-BDB5-7448AA6E2351}"/>
                </a:ext>
              </a:extLst>
            </p:cNvPr>
            <p:cNvSpPr/>
            <p:nvPr/>
          </p:nvSpPr>
          <p:spPr>
            <a:xfrm>
              <a:off x="2708910" y="4960620"/>
              <a:ext cx="2200884" cy="1134944"/>
            </a:xfrm>
            <a:prstGeom prst="ellipse">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3" name="图片 32">
            <a:extLst>
              <a:ext uri="{FF2B5EF4-FFF2-40B4-BE49-F238E27FC236}">
                <a16:creationId xmlns:a16="http://schemas.microsoft.com/office/drawing/2014/main" id="{830D1F22-E13C-C7ED-8013-336A95F08220}"/>
              </a:ext>
            </a:extLst>
          </p:cNvPr>
          <p:cNvPicPr>
            <a:picLocks noChangeAspect="1"/>
          </p:cNvPicPr>
          <p:nvPr/>
        </p:nvPicPr>
        <p:blipFill rotWithShape="1">
          <a:blip r:embed="rId4"/>
          <a:srcRect r="2133" b="788"/>
          <a:stretch/>
        </p:blipFill>
        <p:spPr>
          <a:xfrm>
            <a:off x="8067978" y="1119743"/>
            <a:ext cx="4021152" cy="1939989"/>
          </a:xfrm>
          <a:prstGeom prst="rect">
            <a:avLst/>
          </a:prstGeom>
        </p:spPr>
      </p:pic>
      <p:pic>
        <p:nvPicPr>
          <p:cNvPr id="35" name="图片 34">
            <a:extLst>
              <a:ext uri="{FF2B5EF4-FFF2-40B4-BE49-F238E27FC236}">
                <a16:creationId xmlns:a16="http://schemas.microsoft.com/office/drawing/2014/main" id="{9446A422-8CB9-806A-38EC-11102DC48B61}"/>
              </a:ext>
            </a:extLst>
          </p:cNvPr>
          <p:cNvPicPr>
            <a:picLocks noChangeAspect="1"/>
          </p:cNvPicPr>
          <p:nvPr/>
        </p:nvPicPr>
        <p:blipFill rotWithShape="1">
          <a:blip r:embed="rId5"/>
          <a:srcRect r="8226"/>
          <a:stretch/>
        </p:blipFill>
        <p:spPr>
          <a:xfrm>
            <a:off x="4528241" y="1001935"/>
            <a:ext cx="3443097" cy="2175604"/>
          </a:xfrm>
          <a:prstGeom prst="rect">
            <a:avLst/>
          </a:prstGeom>
        </p:spPr>
      </p:pic>
      <p:grpSp>
        <p:nvGrpSpPr>
          <p:cNvPr id="41" name="组合 40">
            <a:extLst>
              <a:ext uri="{FF2B5EF4-FFF2-40B4-BE49-F238E27FC236}">
                <a16:creationId xmlns:a16="http://schemas.microsoft.com/office/drawing/2014/main" id="{8C778AD7-9C77-27FF-1870-4271C00C086C}"/>
              </a:ext>
            </a:extLst>
          </p:cNvPr>
          <p:cNvGrpSpPr/>
          <p:nvPr/>
        </p:nvGrpSpPr>
        <p:grpSpPr>
          <a:xfrm>
            <a:off x="6202039" y="4020760"/>
            <a:ext cx="3731877" cy="2175605"/>
            <a:chOff x="6202039" y="3866873"/>
            <a:chExt cx="3731877" cy="2175605"/>
          </a:xfrm>
        </p:grpSpPr>
        <p:pic>
          <p:nvPicPr>
            <p:cNvPr id="37" name="图片 36">
              <a:extLst>
                <a:ext uri="{FF2B5EF4-FFF2-40B4-BE49-F238E27FC236}">
                  <a16:creationId xmlns:a16="http://schemas.microsoft.com/office/drawing/2014/main" id="{2D4DB993-9E1D-C0DE-918A-3278E8A3D9AA}"/>
                </a:ext>
              </a:extLst>
            </p:cNvPr>
            <p:cNvPicPr>
              <a:picLocks noChangeAspect="1"/>
            </p:cNvPicPr>
            <p:nvPr/>
          </p:nvPicPr>
          <p:blipFill>
            <a:blip r:embed="rId6"/>
            <a:stretch>
              <a:fillRect/>
            </a:stretch>
          </p:blipFill>
          <p:spPr>
            <a:xfrm>
              <a:off x="6202039" y="3866873"/>
              <a:ext cx="3731877" cy="2175605"/>
            </a:xfrm>
            <a:prstGeom prst="rect">
              <a:avLst/>
            </a:prstGeom>
          </p:spPr>
        </p:pic>
        <p:sp>
          <p:nvSpPr>
            <p:cNvPr id="40" name="椭圆 39">
              <a:extLst>
                <a:ext uri="{FF2B5EF4-FFF2-40B4-BE49-F238E27FC236}">
                  <a16:creationId xmlns:a16="http://schemas.microsoft.com/office/drawing/2014/main" id="{2AFC6518-440C-E3D5-F1B9-00D60C815A3C}"/>
                </a:ext>
              </a:extLst>
            </p:cNvPr>
            <p:cNvSpPr/>
            <p:nvPr/>
          </p:nvSpPr>
          <p:spPr>
            <a:xfrm>
              <a:off x="7578429" y="4754880"/>
              <a:ext cx="1074082" cy="983376"/>
            </a:xfrm>
            <a:prstGeom prst="ellipse">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文本框 41">
            <a:extLst>
              <a:ext uri="{FF2B5EF4-FFF2-40B4-BE49-F238E27FC236}">
                <a16:creationId xmlns:a16="http://schemas.microsoft.com/office/drawing/2014/main" id="{433E81F2-ED3A-02F8-8CB6-0D88533ADD6A}"/>
              </a:ext>
            </a:extLst>
          </p:cNvPr>
          <p:cNvSpPr txBox="1"/>
          <p:nvPr/>
        </p:nvSpPr>
        <p:spPr>
          <a:xfrm>
            <a:off x="296019" y="750411"/>
            <a:ext cx="3792448" cy="369332"/>
          </a:xfrm>
          <a:prstGeom prst="rect">
            <a:avLst/>
          </a:prstGeom>
          <a:noFill/>
        </p:spPr>
        <p:txBody>
          <a:bodyPr wrap="none" rtlCol="0">
            <a:spAutoFit/>
          </a:bodyPr>
          <a:lstStyle/>
          <a:p>
            <a:r>
              <a:rPr lang="en-US" altLang="zh-CN" b="1" dirty="0">
                <a:latin typeface="Arial" panose="020B0604020202020204" pitchFamily="34" charset="0"/>
                <a:cs typeface="Arial" panose="020B0604020202020204" pitchFamily="34" charset="0"/>
              </a:rPr>
              <a:t>Cancer incidence in South Africa</a:t>
            </a:r>
            <a:endParaRPr lang="zh-CN" altLang="en-US" b="1" dirty="0">
              <a:latin typeface="Arial" panose="020B0604020202020204" pitchFamily="34" charset="0"/>
              <a:cs typeface="Arial" panose="020B0604020202020204" pitchFamily="34" charset="0"/>
            </a:endParaRPr>
          </a:p>
        </p:txBody>
      </p:sp>
      <p:sp>
        <p:nvSpPr>
          <p:cNvPr id="2" name="文本框 1">
            <a:extLst>
              <a:ext uri="{FF2B5EF4-FFF2-40B4-BE49-F238E27FC236}">
                <a16:creationId xmlns:a16="http://schemas.microsoft.com/office/drawing/2014/main" id="{D9B3E902-30F1-1B94-F929-F968279F808D}"/>
              </a:ext>
            </a:extLst>
          </p:cNvPr>
          <p:cNvSpPr txBox="1"/>
          <p:nvPr/>
        </p:nvSpPr>
        <p:spPr>
          <a:xfrm>
            <a:off x="4543091" y="533564"/>
            <a:ext cx="3443097" cy="36933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Cancer incidence in Mongolia</a:t>
            </a:r>
            <a:endParaRPr lang="zh-CN" altLang="en-US" b="1" dirty="0">
              <a:latin typeface="Arial" panose="020B0604020202020204" pitchFamily="34" charset="0"/>
              <a:cs typeface="Arial" panose="020B0604020202020204" pitchFamily="34" charset="0"/>
            </a:endParaRPr>
          </a:p>
        </p:txBody>
      </p:sp>
      <p:sp>
        <p:nvSpPr>
          <p:cNvPr id="3" name="文本框 2">
            <a:extLst>
              <a:ext uri="{FF2B5EF4-FFF2-40B4-BE49-F238E27FC236}">
                <a16:creationId xmlns:a16="http://schemas.microsoft.com/office/drawing/2014/main" id="{629BD8C5-6FB7-4C16-61BB-10AE024F6CAD}"/>
              </a:ext>
            </a:extLst>
          </p:cNvPr>
          <p:cNvSpPr txBox="1"/>
          <p:nvPr/>
        </p:nvSpPr>
        <p:spPr>
          <a:xfrm>
            <a:off x="8413138" y="671290"/>
            <a:ext cx="3535852" cy="36933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Cancer death rate in Mongolia</a:t>
            </a:r>
            <a:endParaRPr lang="zh-CN" altLang="en-US" b="1" dirty="0">
              <a:latin typeface="Arial" panose="020B0604020202020204" pitchFamily="34" charset="0"/>
              <a:cs typeface="Arial" panose="020B0604020202020204" pitchFamily="34" charset="0"/>
            </a:endParaRPr>
          </a:p>
        </p:txBody>
      </p:sp>
      <p:sp>
        <p:nvSpPr>
          <p:cNvPr id="4" name="文本框 3">
            <a:extLst>
              <a:ext uri="{FF2B5EF4-FFF2-40B4-BE49-F238E27FC236}">
                <a16:creationId xmlns:a16="http://schemas.microsoft.com/office/drawing/2014/main" id="{1FEEFA26-2E0B-957B-11EE-5B4789B7393D}"/>
              </a:ext>
            </a:extLst>
          </p:cNvPr>
          <p:cNvSpPr txBox="1"/>
          <p:nvPr/>
        </p:nvSpPr>
        <p:spPr>
          <a:xfrm>
            <a:off x="6490819" y="3544050"/>
            <a:ext cx="3443097" cy="36933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Cancer incidence in Iraq</a:t>
            </a:r>
            <a:endParaRPr lang="zh-CN"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7829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B55F887-4D71-84BE-BABD-25B71C039C41}"/>
              </a:ext>
            </a:extLst>
          </p:cNvPr>
          <p:cNvSpPr txBox="1"/>
          <p:nvPr/>
        </p:nvSpPr>
        <p:spPr>
          <a:xfrm>
            <a:off x="229191" y="219987"/>
            <a:ext cx="6872253" cy="523220"/>
          </a:xfrm>
          <a:prstGeom prst="rect">
            <a:avLst/>
          </a:prstGeom>
          <a:noFill/>
        </p:spPr>
        <p:txBody>
          <a:bodyPr wrap="square">
            <a:spAutoFit/>
          </a:bodyPr>
          <a:lstStyle>
            <a:defPPr>
              <a:defRPr lang="zh-CN"/>
            </a:defPPr>
            <a:lvl1pPr>
              <a:defRPr sz="2800" b="1">
                <a:latin typeface="Arial" panose="020B0604020202020204" pitchFamily="34" charset="0"/>
                <a:cs typeface="Arial" panose="020B0604020202020204" pitchFamily="34" charset="0"/>
              </a:defRPr>
            </a:lvl1pPr>
          </a:lstStyle>
          <a:p>
            <a:r>
              <a:rPr lang="en-US" altLang="zh-CN" dirty="0"/>
              <a:t>Data description and code explanation</a:t>
            </a:r>
            <a:endParaRPr lang="zh-CN" altLang="en-US" dirty="0"/>
          </a:p>
        </p:txBody>
      </p:sp>
      <p:pic>
        <p:nvPicPr>
          <p:cNvPr id="5" name="图片 4">
            <a:extLst>
              <a:ext uri="{FF2B5EF4-FFF2-40B4-BE49-F238E27FC236}">
                <a16:creationId xmlns:a16="http://schemas.microsoft.com/office/drawing/2014/main" id="{36A29107-FBBD-0893-6D4F-1DA1A2EBC1F7}"/>
              </a:ext>
            </a:extLst>
          </p:cNvPr>
          <p:cNvPicPr>
            <a:picLocks noChangeAspect="1"/>
          </p:cNvPicPr>
          <p:nvPr/>
        </p:nvPicPr>
        <p:blipFill>
          <a:blip r:embed="rId2"/>
          <a:stretch>
            <a:fillRect/>
          </a:stretch>
        </p:blipFill>
        <p:spPr>
          <a:xfrm>
            <a:off x="414263" y="1460184"/>
            <a:ext cx="5409494" cy="2087389"/>
          </a:xfrm>
          <a:prstGeom prst="rect">
            <a:avLst/>
          </a:prstGeom>
        </p:spPr>
      </p:pic>
      <p:sp>
        <p:nvSpPr>
          <p:cNvPr id="6" name="文本框 5">
            <a:extLst>
              <a:ext uri="{FF2B5EF4-FFF2-40B4-BE49-F238E27FC236}">
                <a16:creationId xmlns:a16="http://schemas.microsoft.com/office/drawing/2014/main" id="{AEF214A8-CB57-BFBE-6EAC-14E3B644C96E}"/>
              </a:ext>
            </a:extLst>
          </p:cNvPr>
          <p:cNvSpPr txBox="1"/>
          <p:nvPr/>
        </p:nvSpPr>
        <p:spPr>
          <a:xfrm>
            <a:off x="745487" y="1090852"/>
            <a:ext cx="3232747" cy="369332"/>
          </a:xfrm>
          <a:prstGeom prst="rect">
            <a:avLst/>
          </a:prstGeom>
          <a:noFill/>
        </p:spPr>
        <p:txBody>
          <a:bodyPr wrap="square">
            <a:spAutoFit/>
          </a:bodyPr>
          <a:lstStyle/>
          <a:p>
            <a:r>
              <a:rPr lang="en-US" altLang="zh-CN" b="1" dirty="0">
                <a:latin typeface="Arial" panose="020B0604020202020204" pitchFamily="34" charset="0"/>
                <a:cs typeface="Arial" panose="020B0604020202020204" pitchFamily="34" charset="0"/>
              </a:rPr>
              <a:t>Data:</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cancer-incidence.csv</a:t>
            </a:r>
            <a:endParaRPr lang="zh-CN"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5640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5875E4D-105D-0B21-8EC6-B8473A281B84}"/>
              </a:ext>
            </a:extLst>
          </p:cNvPr>
          <p:cNvPicPr>
            <a:picLocks noChangeAspect="1"/>
          </p:cNvPicPr>
          <p:nvPr/>
        </p:nvPicPr>
        <p:blipFill>
          <a:blip r:embed="rId3"/>
          <a:stretch>
            <a:fillRect/>
          </a:stretch>
        </p:blipFill>
        <p:spPr>
          <a:xfrm>
            <a:off x="-20904" y="1619758"/>
            <a:ext cx="6263014" cy="3250180"/>
          </a:xfrm>
          <a:prstGeom prst="rect">
            <a:avLst/>
          </a:prstGeom>
        </p:spPr>
      </p:pic>
      <p:sp>
        <p:nvSpPr>
          <p:cNvPr id="5" name="文本框 4">
            <a:extLst>
              <a:ext uri="{FF2B5EF4-FFF2-40B4-BE49-F238E27FC236}">
                <a16:creationId xmlns:a16="http://schemas.microsoft.com/office/drawing/2014/main" id="{D6C59BC6-616C-AC0F-D164-FDDEBBCD641A}"/>
              </a:ext>
            </a:extLst>
          </p:cNvPr>
          <p:cNvSpPr txBox="1"/>
          <p:nvPr/>
        </p:nvSpPr>
        <p:spPr>
          <a:xfrm>
            <a:off x="1304219" y="838515"/>
            <a:ext cx="3334665" cy="646331"/>
          </a:xfrm>
          <a:prstGeom prst="rect">
            <a:avLst/>
          </a:prstGeom>
          <a:noFill/>
        </p:spPr>
        <p:txBody>
          <a:bodyPr wrap="square" rtlCol="0">
            <a:spAutoFit/>
          </a:bodyPr>
          <a:lstStyle>
            <a:defPPr>
              <a:defRPr lang="zh-CN"/>
            </a:defPPr>
            <a:lvl1pPr>
              <a:defRPr b="1"/>
            </a:lvl1pPr>
          </a:lstStyle>
          <a:p>
            <a:r>
              <a:rPr lang="en-US" altLang="zh-CN" dirty="0"/>
              <a:t>Overall incidence of cancer by country from 1990 to 2017</a:t>
            </a:r>
            <a:endParaRPr lang="zh-CN" altLang="en-US" dirty="0"/>
          </a:p>
        </p:txBody>
      </p:sp>
      <p:sp>
        <p:nvSpPr>
          <p:cNvPr id="3" name="文本框 2">
            <a:extLst>
              <a:ext uri="{FF2B5EF4-FFF2-40B4-BE49-F238E27FC236}">
                <a16:creationId xmlns:a16="http://schemas.microsoft.com/office/drawing/2014/main" id="{FEBB1528-32FF-F10A-554E-9BC9FFC7BD50}"/>
              </a:ext>
            </a:extLst>
          </p:cNvPr>
          <p:cNvSpPr txBox="1"/>
          <p:nvPr/>
        </p:nvSpPr>
        <p:spPr>
          <a:xfrm>
            <a:off x="6931301" y="834098"/>
            <a:ext cx="4268019" cy="646331"/>
          </a:xfrm>
          <a:prstGeom prst="rect">
            <a:avLst/>
          </a:prstGeom>
          <a:noFill/>
        </p:spPr>
        <p:txBody>
          <a:bodyPr wrap="square" rtlCol="0">
            <a:spAutoFit/>
          </a:bodyPr>
          <a:lstStyle>
            <a:defPPr>
              <a:defRPr lang="zh-CN"/>
            </a:defPPr>
            <a:lvl1pPr>
              <a:defRPr b="1"/>
            </a:lvl1pPr>
          </a:lstStyle>
          <a:p>
            <a:r>
              <a:rPr lang="en-US" altLang="zh-CN" dirty="0"/>
              <a:t>Changes in the incidence of cancer in various countries from 1990 to 2017</a:t>
            </a:r>
            <a:endParaRPr lang="zh-CN" altLang="en-US" dirty="0"/>
          </a:p>
        </p:txBody>
      </p:sp>
      <p:pic>
        <p:nvPicPr>
          <p:cNvPr id="7" name="图片 6">
            <a:extLst>
              <a:ext uri="{FF2B5EF4-FFF2-40B4-BE49-F238E27FC236}">
                <a16:creationId xmlns:a16="http://schemas.microsoft.com/office/drawing/2014/main" id="{A36D9C75-11CA-8321-BE08-4030211B8876}"/>
              </a:ext>
            </a:extLst>
          </p:cNvPr>
          <p:cNvPicPr>
            <a:picLocks noChangeAspect="1"/>
          </p:cNvPicPr>
          <p:nvPr/>
        </p:nvPicPr>
        <p:blipFill>
          <a:blip r:embed="rId4"/>
          <a:stretch>
            <a:fillRect/>
          </a:stretch>
        </p:blipFill>
        <p:spPr>
          <a:xfrm>
            <a:off x="6143500" y="1619757"/>
            <a:ext cx="6027595" cy="3151833"/>
          </a:xfrm>
          <a:prstGeom prst="rect">
            <a:avLst/>
          </a:prstGeom>
        </p:spPr>
      </p:pic>
      <p:sp>
        <p:nvSpPr>
          <p:cNvPr id="8" name="矩形 7">
            <a:extLst>
              <a:ext uri="{FF2B5EF4-FFF2-40B4-BE49-F238E27FC236}">
                <a16:creationId xmlns:a16="http://schemas.microsoft.com/office/drawing/2014/main" id="{11F8EBE2-91E2-0BD5-7021-D39538C8C968}"/>
              </a:ext>
            </a:extLst>
          </p:cNvPr>
          <p:cNvSpPr/>
          <p:nvPr/>
        </p:nvSpPr>
        <p:spPr>
          <a:xfrm>
            <a:off x="7673409" y="1895350"/>
            <a:ext cx="1391902" cy="693234"/>
          </a:xfrm>
          <a:prstGeom prst="rect">
            <a:avLst/>
          </a:prstGeom>
          <a:noFill/>
          <a:ln w="38100">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6022B30A-AC01-F7BA-28DA-AEB7888803C6}"/>
              </a:ext>
            </a:extLst>
          </p:cNvPr>
          <p:cNvSpPr/>
          <p:nvPr/>
        </p:nvSpPr>
        <p:spPr>
          <a:xfrm>
            <a:off x="9649189" y="3774234"/>
            <a:ext cx="1717694" cy="313151"/>
          </a:xfrm>
          <a:prstGeom prst="rect">
            <a:avLst/>
          </a:prstGeom>
          <a:noFill/>
          <a:ln w="38100">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1F6696F2-8142-5BBA-91AF-8F98DBAEECE6}"/>
              </a:ext>
            </a:extLst>
          </p:cNvPr>
          <p:cNvSpPr txBox="1"/>
          <p:nvPr/>
        </p:nvSpPr>
        <p:spPr>
          <a:xfrm>
            <a:off x="1718288" y="6227403"/>
            <a:ext cx="9024512" cy="369332"/>
          </a:xfrm>
          <a:prstGeom prst="rect">
            <a:avLst/>
          </a:prstGeom>
          <a:noFill/>
        </p:spPr>
        <p:txBody>
          <a:bodyPr wrap="square">
            <a:spAutoFit/>
          </a:bodyPr>
          <a:lstStyle/>
          <a:p>
            <a:r>
              <a:rPr lang="en-US" altLang="zh-CN">
                <a:latin typeface="Arial" panose="020B0604020202020204" pitchFamily="34" charset="0"/>
                <a:cs typeface="Arial" panose="020B0604020202020204" pitchFamily="34" charset="0"/>
              </a:rPr>
              <a:t>The incidence of cancer in China has been increasing year by year since around 2008</a:t>
            </a:r>
            <a:endParaRPr lang="zh-CN" altLang="en-US" dirty="0">
              <a:latin typeface="Arial" panose="020B060402020202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id="{279A9CCA-E81A-2914-029E-1976162B68D3}"/>
              </a:ext>
            </a:extLst>
          </p:cNvPr>
          <p:cNvSpPr txBox="1"/>
          <p:nvPr/>
        </p:nvSpPr>
        <p:spPr>
          <a:xfrm>
            <a:off x="1718288" y="5360997"/>
            <a:ext cx="8715754" cy="646331"/>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The incidence of cancer in the United States fluctuated greatly from 1995 to 2005, </a:t>
            </a:r>
          </a:p>
          <a:p>
            <a:r>
              <a:rPr lang="en-US" altLang="zh-CN" dirty="0">
                <a:latin typeface="Arial" panose="020B0604020202020204" pitchFamily="34" charset="0"/>
                <a:cs typeface="Arial" panose="020B0604020202020204" pitchFamily="34" charset="0"/>
              </a:rPr>
              <a:t>and reached the lowest level in recent years in 2000</a:t>
            </a:r>
            <a:endParaRPr lang="zh-CN" altLang="en-US" dirty="0">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B895D75E-0D89-A129-0CBE-1C2A4929E352}"/>
              </a:ext>
            </a:extLst>
          </p:cNvPr>
          <p:cNvSpPr txBox="1"/>
          <p:nvPr/>
        </p:nvSpPr>
        <p:spPr>
          <a:xfrm>
            <a:off x="57228" y="0"/>
            <a:ext cx="3227119" cy="523220"/>
          </a:xfrm>
          <a:prstGeom prst="rect">
            <a:avLst/>
          </a:prstGeom>
          <a:noFill/>
        </p:spPr>
        <p:txBody>
          <a:bodyPr wrap="square">
            <a:spAutoFit/>
          </a:bodyPr>
          <a:lstStyle>
            <a:defPPr>
              <a:defRPr lang="zh-CN"/>
            </a:defPPr>
            <a:lvl1pPr>
              <a:defRPr sz="2800" b="1">
                <a:latin typeface="Arial" panose="020B0604020202020204" pitchFamily="34" charset="0"/>
                <a:cs typeface="Arial" panose="020B0604020202020204" pitchFamily="34" charset="0"/>
              </a:defRPr>
            </a:lvl1pPr>
          </a:lstStyle>
          <a:p>
            <a:r>
              <a:rPr lang="en-US" altLang="zh-CN" dirty="0"/>
              <a:t>Data visualization</a:t>
            </a:r>
            <a:endParaRPr lang="zh-CN" altLang="en-US" dirty="0"/>
          </a:p>
        </p:txBody>
      </p:sp>
    </p:spTree>
    <p:extLst>
      <p:ext uri="{BB962C8B-B14F-4D97-AF65-F5344CB8AC3E}">
        <p14:creationId xmlns:p14="http://schemas.microsoft.com/office/powerpoint/2010/main" val="3125206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E5C14C8-C09D-AD1F-0896-8091A4FADA0C}"/>
              </a:ext>
            </a:extLst>
          </p:cNvPr>
          <p:cNvSpPr txBox="1"/>
          <p:nvPr/>
        </p:nvSpPr>
        <p:spPr>
          <a:xfrm>
            <a:off x="4579397" y="713460"/>
            <a:ext cx="3033203" cy="369332"/>
          </a:xfrm>
          <a:prstGeom prst="rect">
            <a:avLst/>
          </a:prstGeom>
          <a:noFill/>
        </p:spPr>
        <p:txBody>
          <a:bodyPr wrap="none" rtlCol="0">
            <a:spAutoFit/>
          </a:bodyPr>
          <a:lstStyle/>
          <a:p>
            <a:r>
              <a:rPr lang="en-US" altLang="zh-CN" b="1" dirty="0"/>
              <a:t>Partial code demonstration</a:t>
            </a:r>
            <a:endParaRPr lang="zh-CN" altLang="en-US" b="1" dirty="0"/>
          </a:p>
        </p:txBody>
      </p:sp>
      <p:pic>
        <p:nvPicPr>
          <p:cNvPr id="9" name="图片 8">
            <a:extLst>
              <a:ext uri="{FF2B5EF4-FFF2-40B4-BE49-F238E27FC236}">
                <a16:creationId xmlns:a16="http://schemas.microsoft.com/office/drawing/2014/main" id="{5760D984-3B05-8E61-8292-39B6EC9BCF83}"/>
              </a:ext>
            </a:extLst>
          </p:cNvPr>
          <p:cNvPicPr>
            <a:picLocks noChangeAspect="1"/>
          </p:cNvPicPr>
          <p:nvPr/>
        </p:nvPicPr>
        <p:blipFill>
          <a:blip r:embed="rId3"/>
          <a:stretch>
            <a:fillRect/>
          </a:stretch>
        </p:blipFill>
        <p:spPr>
          <a:xfrm>
            <a:off x="539192" y="2494678"/>
            <a:ext cx="11113615" cy="2129950"/>
          </a:xfrm>
          <a:prstGeom prst="rect">
            <a:avLst/>
          </a:prstGeom>
        </p:spPr>
      </p:pic>
    </p:spTree>
    <p:extLst>
      <p:ext uri="{BB962C8B-B14F-4D97-AF65-F5344CB8AC3E}">
        <p14:creationId xmlns:p14="http://schemas.microsoft.com/office/powerpoint/2010/main" val="397669498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1039</TotalTime>
  <Words>2547</Words>
  <Application>Microsoft Macintosh PowerPoint</Application>
  <PresentationFormat>Widescreen</PresentationFormat>
  <Paragraphs>168</Paragraphs>
  <Slides>27</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brieflands-regular</vt:lpstr>
      <vt:lpstr>等线</vt:lpstr>
      <vt:lpstr>等线 Light</vt:lpstr>
      <vt:lpstr>robotoregular</vt:lpstr>
      <vt:lpstr>Arial</vt:lpstr>
      <vt:lpstr>Calibri</vt:lpstr>
      <vt:lpstr>Fairwater Script</vt:lpstr>
      <vt:lpstr>Times New Roman</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Jane Tongce</dc:creator>
  <cp:lastModifiedBy>代 露</cp:lastModifiedBy>
  <cp:revision>11</cp:revision>
  <dcterms:created xsi:type="dcterms:W3CDTF">2022-12-27T12:49:26Z</dcterms:created>
  <dcterms:modified xsi:type="dcterms:W3CDTF">2022-12-29T03:30:59Z</dcterms:modified>
</cp:coreProperties>
</file>